
<file path=[Content_Types].xml><?xml version="1.0" encoding="utf-8"?>
<Types xmlns="http://schemas.openxmlformats.org/package/2006/content-types">
  <Override PartName="/ppt/tags/tag8.xml" ContentType="application/vnd.openxmlformats-officedocument.presentationml.tags+xml"/>
  <Override PartName="/ppt/notesSlides/notesSlide2.xml" ContentType="application/vnd.openxmlformats-officedocument.presentationml.notesSlide+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ags/tag4.xml" ContentType="application/vnd.openxmlformats-officedocument.presentationml.tags+xml"/>
  <Override PartName="/ppt/theme/theme1.xml" ContentType="application/vnd.openxmlformats-officedocument.theme+xml"/>
  <Override PartName="/ppt/slideLayouts/slideLayout2.xml" ContentType="application/vnd.openxmlformats-officedocument.presentationml.slideLayout+xml"/>
  <Override PartName="/ppt/tags/tag49.xml" ContentType="application/vnd.openxmlformats-officedocument.presentationml.tag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tags/tag38.xml" ContentType="application/vnd.openxmlformats-officedocument.presentationml.tags+xml"/>
  <Override PartName="/ppt/tags/tag56.xml" ContentType="application/vnd.openxmlformats-officedocument.presentationml.tags+xml"/>
  <Override PartName="/ppt/tags/tag67.xml" ContentType="application/vnd.openxmlformats-officedocument.presentationml.tag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tags/tag16.xml" ContentType="application/vnd.openxmlformats-officedocument.presentationml.tags+xml"/>
  <Override PartName="/ppt/tags/tag18.xml" ContentType="application/vnd.openxmlformats-officedocument.presentationml.tags+xml"/>
  <Override PartName="/ppt/tags/tag27.xml" ContentType="application/vnd.openxmlformats-officedocument.presentationml.tags+xml"/>
  <Override PartName="/ppt/tags/tag36.xml" ContentType="application/vnd.openxmlformats-officedocument.presentationml.tags+xml"/>
  <Override PartName="/ppt/tags/tag45.xml" ContentType="application/vnd.openxmlformats-officedocument.presentationml.tags+xml"/>
  <Override PartName="/ppt/tags/tag54.xml" ContentType="application/vnd.openxmlformats-officedocument.presentationml.tags+xml"/>
  <Override PartName="/ppt/tags/tag63.xml" ContentType="application/vnd.openxmlformats-officedocument.presentationml.tags+xml"/>
  <Override PartName="/ppt/tags/tag65.xml" ContentType="application/vnd.openxmlformats-officedocument.presentationml.tags+xml"/>
  <Override PartName="/ppt/tags/tag14.xml" ContentType="application/vnd.openxmlformats-officedocument.presentationml.tags+xml"/>
  <Override PartName="/ppt/tags/tag25.xml" ContentType="application/vnd.openxmlformats-officedocument.presentationml.tags+xml"/>
  <Override PartName="/ppt/tags/tag34.xml" ContentType="application/vnd.openxmlformats-officedocument.presentationml.tags+xml"/>
  <Override PartName="/ppt/tags/tag43.xml" ContentType="application/vnd.openxmlformats-officedocument.presentationml.tags+xml"/>
  <Override PartName="/ppt/tags/tag52.xml" ContentType="application/vnd.openxmlformats-officedocument.presentationml.tags+xml"/>
  <Override PartName="/ppt/tags/tag61.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tags/tag32.xml" ContentType="application/vnd.openxmlformats-officedocument.presentationml.tags+xml"/>
  <Override PartName="/ppt/tags/tag41.xml" ContentType="application/vnd.openxmlformats-officedocument.presentationml.tags+xml"/>
  <Override PartName="/ppt/tags/tag50.xml" ContentType="application/vnd.openxmlformats-officedocument.presentationml.tags+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ppt/tags/tag21.xml" ContentType="application/vnd.openxmlformats-officedocument.presentationml.tags+xml"/>
  <Override PartName="/ppt/tags/tag30.xml" ContentType="application/vnd.openxmlformats-officedocument.presentationml.tag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Default Extension="png" ContentType="image/png"/>
  <Override PartName="/ppt/tags/tag7.xml" ContentType="application/vnd.openxmlformats-officedocument.presentationml.tags+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tags/tag3.xml" ContentType="application/vnd.openxmlformats-officedocument.presentationml.tags+xml"/>
  <Default Extension="jpeg" ContentType="image/jpeg"/>
  <Override PartName="/ppt/tags/tag39.xml" ContentType="application/vnd.openxmlformats-officedocument.presentationml.tags+xml"/>
  <Override PartName="/ppt/tags/tag59.xml" ContentType="application/vnd.openxmlformats-officedocument.presentationml.tag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tags/tag1.xml" ContentType="application/vnd.openxmlformats-officedocument.presentationml.tags+xml"/>
  <Override PartName="/ppt/tags/tag19.xml" ContentType="application/vnd.openxmlformats-officedocument.presentationml.tags+xml"/>
  <Override PartName="/ppt/tags/tag28.xml" ContentType="application/vnd.openxmlformats-officedocument.presentationml.tags+xml"/>
  <Override PartName="/ppt/tags/tag37.xml" ContentType="application/vnd.openxmlformats-officedocument.presentationml.tags+xml"/>
  <Override PartName="/ppt/tags/tag48.xml" ContentType="application/vnd.openxmlformats-officedocument.presentationml.tags+xml"/>
  <Override PartName="/ppt/tags/tag57.xml" ContentType="application/vnd.openxmlformats-officedocument.presentationml.tags+xml"/>
  <Override PartName="/ppt/tags/tag66.xml" ContentType="application/vnd.openxmlformats-officedocument.presentationml.tags+xml"/>
  <Override PartName="/docProps/app.xml" ContentType="application/vnd.openxmlformats-officedocument.extended-properties+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tags/tag17.xml" ContentType="application/vnd.openxmlformats-officedocument.presentationml.tags+xml"/>
  <Override PartName="/ppt/tags/tag26.xml" ContentType="application/vnd.openxmlformats-officedocument.presentationml.tags+xml"/>
  <Override PartName="/ppt/tags/tag35.xml" ContentType="application/vnd.openxmlformats-officedocument.presentationml.tags+xml"/>
  <Override PartName="/ppt/tags/tag46.xml" ContentType="application/vnd.openxmlformats-officedocument.presentationml.tags+xml"/>
  <Override PartName="/ppt/tags/tag55.xml" ContentType="application/vnd.openxmlformats-officedocument.presentationml.tags+xml"/>
  <Override PartName="/ppt/tags/tag64.xml" ContentType="application/vnd.openxmlformats-officedocument.presentationml.tags+xml"/>
  <Override PartName="/ppt/slideLayouts/slideLayout10.xml" ContentType="application/vnd.openxmlformats-officedocument.presentationml.slideLayout+xml"/>
  <Default Extension="vml" ContentType="application/vnd.openxmlformats-officedocument.vmlDrawing"/>
  <Override PartName="/ppt/tags/tag15.xml" ContentType="application/vnd.openxmlformats-officedocument.presentationml.tags+xml"/>
  <Override PartName="/ppt/tags/tag24.xml" ContentType="application/vnd.openxmlformats-officedocument.presentationml.tags+xml"/>
  <Override PartName="/ppt/tags/tag33.xml" ContentType="application/vnd.openxmlformats-officedocument.presentationml.tags+xml"/>
  <Override PartName="/ppt/tags/tag44.xml" ContentType="application/vnd.openxmlformats-officedocument.presentationml.tags+xml"/>
  <Override PartName="/ppt/tags/tag53.xml" ContentType="application/vnd.openxmlformats-officedocument.presentationml.tags+xml"/>
  <Override PartName="/ppt/tags/tag62.xml" ContentType="application/vnd.openxmlformats-officedocument.presentationml.tags+xml"/>
  <Override PartName="/ppt/tags/tag13.xml" ContentType="application/vnd.openxmlformats-officedocument.presentationml.tags+xml"/>
  <Override PartName="/ppt/tags/tag22.xml" ContentType="application/vnd.openxmlformats-officedocument.presentationml.tags+xml"/>
  <Override PartName="/ppt/tags/tag31.xml" ContentType="application/vnd.openxmlformats-officedocument.presentationml.tags+xml"/>
  <Override PartName="/ppt/tags/tag40.xml" ContentType="application/vnd.openxmlformats-officedocument.presentationml.tags+xml"/>
  <Override PartName="/ppt/tags/tag42.xml" ContentType="application/vnd.openxmlformats-officedocument.presentationml.tags+xml"/>
  <Override PartName="/ppt/tags/tag51.xml" ContentType="application/vnd.openxmlformats-officedocument.presentationml.tags+xml"/>
  <Override PartName="/ppt/tags/tag60.xml" ContentType="application/vnd.openxmlformats-officedocument.presentationml.tags+xml"/>
  <Override PartName="/ppt/handoutMasters/handoutMaster1.xml" ContentType="application/vnd.openxmlformats-officedocument.presentationml.handoutMaster+xml"/>
  <Override PartName="/ppt/tags/tag11.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Layouts/slideLayout15.xml" ContentType="application/vnd.openxmlformats-officedocument.presentationml.slideLayout+xml"/>
  <Override PartName="/ppt/tags/tag2.xml" ContentType="application/vnd.openxmlformats-officedocument.presentationml.tags+xml"/>
  <Override PartName="/ppt/tags/tag58.xml" ContentType="application/vnd.openxmlformats-officedocument.presentationml.tags+xml"/>
  <Default Extension="rels" ContentType="application/vnd.openxmlformats-package.relationships+xml"/>
  <Override PartName="/ppt/slideLayouts/slideLayout22.xml" ContentType="application/vnd.openxmlformats-officedocument.presentationml.slideLayout+xml"/>
  <Override PartName="/ppt/tags/tag29.xml" ContentType="application/vnd.openxmlformats-officedocument.presentationml.tags+xml"/>
  <Override PartName="/ppt/tags/tag47.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50" r:id="rId2"/>
  </p:sldMasterIdLst>
  <p:notesMasterIdLst>
    <p:notesMasterId r:id="rId9"/>
  </p:notesMasterIdLst>
  <p:handoutMasterIdLst>
    <p:handoutMasterId r:id="rId10"/>
  </p:handoutMasterIdLst>
  <p:sldIdLst>
    <p:sldId id="256" r:id="rId3"/>
    <p:sldId id="260" r:id="rId4"/>
    <p:sldId id="264" r:id="rId5"/>
    <p:sldId id="262" r:id="rId6"/>
    <p:sldId id="266" r:id="rId7"/>
    <p:sldId id="267" r:id="rId8"/>
  </p:sldIdLst>
  <p:sldSz cx="6858000" cy="9144000" type="letter"/>
  <p:notesSz cx="7010400" cy="9296400"/>
  <p:defaultTextStyle>
    <a:defPPr>
      <a:defRPr lang="en-CA"/>
    </a:defPPr>
    <a:lvl1pPr algn="l" rtl="0" fontAlgn="base">
      <a:spcBef>
        <a:spcPct val="0"/>
      </a:spcBef>
      <a:spcAft>
        <a:spcPct val="0"/>
      </a:spcAft>
      <a:defRPr sz="1000" b="1" i="1" kern="1200">
        <a:solidFill>
          <a:schemeClr val="tx1"/>
        </a:solidFill>
        <a:latin typeface="Arial" charset="0"/>
        <a:ea typeface="+mn-ea"/>
        <a:cs typeface="Arial" charset="0"/>
      </a:defRPr>
    </a:lvl1pPr>
    <a:lvl2pPr marL="457200" algn="l" rtl="0" fontAlgn="base">
      <a:spcBef>
        <a:spcPct val="0"/>
      </a:spcBef>
      <a:spcAft>
        <a:spcPct val="0"/>
      </a:spcAft>
      <a:defRPr sz="1000" b="1" i="1" kern="1200">
        <a:solidFill>
          <a:schemeClr val="tx1"/>
        </a:solidFill>
        <a:latin typeface="Arial" charset="0"/>
        <a:ea typeface="+mn-ea"/>
        <a:cs typeface="Arial" charset="0"/>
      </a:defRPr>
    </a:lvl2pPr>
    <a:lvl3pPr marL="914400" algn="l" rtl="0" fontAlgn="base">
      <a:spcBef>
        <a:spcPct val="0"/>
      </a:spcBef>
      <a:spcAft>
        <a:spcPct val="0"/>
      </a:spcAft>
      <a:defRPr sz="1000" b="1" i="1" kern="1200">
        <a:solidFill>
          <a:schemeClr val="tx1"/>
        </a:solidFill>
        <a:latin typeface="Arial" charset="0"/>
        <a:ea typeface="+mn-ea"/>
        <a:cs typeface="Arial" charset="0"/>
      </a:defRPr>
    </a:lvl3pPr>
    <a:lvl4pPr marL="1371600" algn="l" rtl="0" fontAlgn="base">
      <a:spcBef>
        <a:spcPct val="0"/>
      </a:spcBef>
      <a:spcAft>
        <a:spcPct val="0"/>
      </a:spcAft>
      <a:defRPr sz="1000" b="1" i="1" kern="1200">
        <a:solidFill>
          <a:schemeClr val="tx1"/>
        </a:solidFill>
        <a:latin typeface="Arial" charset="0"/>
        <a:ea typeface="+mn-ea"/>
        <a:cs typeface="Arial" charset="0"/>
      </a:defRPr>
    </a:lvl4pPr>
    <a:lvl5pPr marL="1828800" algn="l" rtl="0" fontAlgn="base">
      <a:spcBef>
        <a:spcPct val="0"/>
      </a:spcBef>
      <a:spcAft>
        <a:spcPct val="0"/>
      </a:spcAft>
      <a:defRPr sz="1000" b="1" i="1" kern="1200">
        <a:solidFill>
          <a:schemeClr val="tx1"/>
        </a:solidFill>
        <a:latin typeface="Arial" charset="0"/>
        <a:ea typeface="+mn-ea"/>
        <a:cs typeface="Arial" charset="0"/>
      </a:defRPr>
    </a:lvl5pPr>
    <a:lvl6pPr marL="2286000" algn="l" defTabSz="914400" rtl="0" eaLnBrk="1" latinLnBrk="0" hangingPunct="1">
      <a:defRPr sz="1000" b="1" i="1" kern="1200">
        <a:solidFill>
          <a:schemeClr val="tx1"/>
        </a:solidFill>
        <a:latin typeface="Arial" charset="0"/>
        <a:ea typeface="+mn-ea"/>
        <a:cs typeface="Arial" charset="0"/>
      </a:defRPr>
    </a:lvl6pPr>
    <a:lvl7pPr marL="2743200" algn="l" defTabSz="914400" rtl="0" eaLnBrk="1" latinLnBrk="0" hangingPunct="1">
      <a:defRPr sz="1000" b="1" i="1" kern="1200">
        <a:solidFill>
          <a:schemeClr val="tx1"/>
        </a:solidFill>
        <a:latin typeface="Arial" charset="0"/>
        <a:ea typeface="+mn-ea"/>
        <a:cs typeface="Arial" charset="0"/>
      </a:defRPr>
    </a:lvl7pPr>
    <a:lvl8pPr marL="3200400" algn="l" defTabSz="914400" rtl="0" eaLnBrk="1" latinLnBrk="0" hangingPunct="1">
      <a:defRPr sz="1000" b="1" i="1" kern="1200">
        <a:solidFill>
          <a:schemeClr val="tx1"/>
        </a:solidFill>
        <a:latin typeface="Arial" charset="0"/>
        <a:ea typeface="+mn-ea"/>
        <a:cs typeface="Arial" charset="0"/>
      </a:defRPr>
    </a:lvl8pPr>
    <a:lvl9pPr marL="3657600" algn="l" defTabSz="914400" rtl="0" eaLnBrk="1" latinLnBrk="0" hangingPunct="1">
      <a:defRPr sz="1000" b="1" i="1"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B1B1A"/>
    <a:srgbClr val="A50021"/>
    <a:srgbClr val="DACD98"/>
    <a:srgbClr val="88CDFC"/>
    <a:srgbClr val="7EC5CA"/>
    <a:srgbClr val="0050F0"/>
    <a:srgbClr val="CCECFF"/>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485" autoAdjust="0"/>
    <p:restoredTop sz="94714" autoAdjust="0"/>
  </p:normalViewPr>
  <p:slideViewPr>
    <p:cSldViewPr snapToGrid="0">
      <p:cViewPr>
        <p:scale>
          <a:sx n="130" d="100"/>
          <a:sy n="130" d="100"/>
        </p:scale>
        <p:origin x="-1830" y="-72"/>
      </p:cViewPr>
      <p:guideLst>
        <p:guide orient="horz" pos="5759"/>
        <p:guide pos="216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60" d="100"/>
          <a:sy n="60" d="100"/>
        </p:scale>
        <p:origin x="-1704" y="-78"/>
      </p:cViewPr>
      <p:guideLst>
        <p:guide orient="horz" pos="2928"/>
        <p:guide pos="2208"/>
      </p:guideLst>
    </p:cSldViewPr>
  </p:notesViewPr>
  <p:gridSpacing cx="73737788" cy="7373778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6.v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6706" name="Rectangle 2"/>
          <p:cNvSpPr>
            <a:spLocks noGrp="1" noChangeArrowheads="1"/>
          </p:cNvSpPr>
          <p:nvPr>
            <p:ph type="hdr" sz="quarter"/>
          </p:nvPr>
        </p:nvSpPr>
        <p:spPr bwMode="auto">
          <a:xfrm>
            <a:off x="0" y="0"/>
            <a:ext cx="3040063" cy="466725"/>
          </a:xfrm>
          <a:prstGeom prst="rect">
            <a:avLst/>
          </a:prstGeom>
          <a:noFill/>
          <a:ln w="9525">
            <a:noFill/>
            <a:miter lim="800000"/>
            <a:headEnd/>
            <a:tailEnd/>
          </a:ln>
          <a:effectLst/>
        </p:spPr>
        <p:txBody>
          <a:bodyPr vert="horz" wrap="square" lIns="91409" tIns="45703" rIns="91409" bIns="45703" numCol="1" anchor="t" anchorCtr="0" compatLnSpc="1">
            <a:prstTxWarp prst="textNoShape">
              <a:avLst/>
            </a:prstTxWarp>
          </a:bodyPr>
          <a:lstStyle>
            <a:lvl1pPr defTabSz="913829">
              <a:defRPr sz="1200" b="0" i="0">
                <a:cs typeface="+mn-cs"/>
              </a:defRPr>
            </a:lvl1pPr>
          </a:lstStyle>
          <a:p>
            <a:pPr>
              <a:defRPr/>
            </a:pPr>
            <a:r>
              <a:rPr lang="en-US"/>
              <a:t>drgdfgsdfgsdfg</a:t>
            </a:r>
          </a:p>
        </p:txBody>
      </p:sp>
      <p:sp>
        <p:nvSpPr>
          <p:cNvPr id="456707" name="Rectangle 3"/>
          <p:cNvSpPr>
            <a:spLocks noGrp="1" noChangeArrowheads="1"/>
          </p:cNvSpPr>
          <p:nvPr>
            <p:ph type="dt" sz="quarter" idx="1"/>
          </p:nvPr>
        </p:nvSpPr>
        <p:spPr bwMode="auto">
          <a:xfrm>
            <a:off x="3968750" y="0"/>
            <a:ext cx="3040063" cy="466725"/>
          </a:xfrm>
          <a:prstGeom prst="rect">
            <a:avLst/>
          </a:prstGeom>
          <a:noFill/>
          <a:ln w="9525">
            <a:noFill/>
            <a:miter lim="800000"/>
            <a:headEnd/>
            <a:tailEnd/>
          </a:ln>
          <a:effectLst/>
        </p:spPr>
        <p:txBody>
          <a:bodyPr vert="horz" wrap="square" lIns="91409" tIns="45703" rIns="91409" bIns="45703" numCol="1" anchor="t" anchorCtr="0" compatLnSpc="1">
            <a:prstTxWarp prst="textNoShape">
              <a:avLst/>
            </a:prstTxWarp>
          </a:bodyPr>
          <a:lstStyle>
            <a:lvl1pPr algn="r" defTabSz="913829">
              <a:defRPr sz="1200" b="0" i="0">
                <a:cs typeface="+mn-cs"/>
              </a:defRPr>
            </a:lvl1pPr>
          </a:lstStyle>
          <a:p>
            <a:pPr>
              <a:defRPr/>
            </a:pPr>
            <a:endParaRPr lang="en-US"/>
          </a:p>
        </p:txBody>
      </p:sp>
      <p:sp>
        <p:nvSpPr>
          <p:cNvPr id="456708" name="Rectangle 4"/>
          <p:cNvSpPr>
            <a:spLocks noGrp="1" noChangeArrowheads="1"/>
          </p:cNvSpPr>
          <p:nvPr>
            <p:ph type="ftr" sz="quarter" idx="2"/>
          </p:nvPr>
        </p:nvSpPr>
        <p:spPr bwMode="auto">
          <a:xfrm>
            <a:off x="0" y="8828088"/>
            <a:ext cx="3040063" cy="466725"/>
          </a:xfrm>
          <a:prstGeom prst="rect">
            <a:avLst/>
          </a:prstGeom>
          <a:noFill/>
          <a:ln w="9525">
            <a:noFill/>
            <a:miter lim="800000"/>
            <a:headEnd/>
            <a:tailEnd/>
          </a:ln>
          <a:effectLst/>
        </p:spPr>
        <p:txBody>
          <a:bodyPr vert="horz" wrap="square" lIns="91409" tIns="45703" rIns="91409" bIns="45703" numCol="1" anchor="b" anchorCtr="0" compatLnSpc="1">
            <a:prstTxWarp prst="textNoShape">
              <a:avLst/>
            </a:prstTxWarp>
          </a:bodyPr>
          <a:lstStyle>
            <a:lvl1pPr defTabSz="913829">
              <a:defRPr sz="1200" b="0" i="0">
                <a:cs typeface="+mn-cs"/>
              </a:defRPr>
            </a:lvl1pPr>
          </a:lstStyle>
          <a:p>
            <a:pPr>
              <a:defRPr/>
            </a:pPr>
            <a:endParaRPr lang="en-US"/>
          </a:p>
        </p:txBody>
      </p:sp>
      <p:sp>
        <p:nvSpPr>
          <p:cNvPr id="456709" name="Rectangle 5"/>
          <p:cNvSpPr>
            <a:spLocks noGrp="1" noChangeArrowheads="1"/>
          </p:cNvSpPr>
          <p:nvPr>
            <p:ph type="sldNum" sz="quarter" idx="3"/>
          </p:nvPr>
        </p:nvSpPr>
        <p:spPr bwMode="auto">
          <a:xfrm>
            <a:off x="3968750" y="8828088"/>
            <a:ext cx="3040063" cy="466725"/>
          </a:xfrm>
          <a:prstGeom prst="rect">
            <a:avLst/>
          </a:prstGeom>
          <a:noFill/>
          <a:ln w="9525">
            <a:noFill/>
            <a:miter lim="800000"/>
            <a:headEnd/>
            <a:tailEnd/>
          </a:ln>
          <a:effectLst/>
        </p:spPr>
        <p:txBody>
          <a:bodyPr vert="horz" wrap="square" lIns="91409" tIns="45703" rIns="91409" bIns="45703" numCol="1" anchor="b" anchorCtr="0" compatLnSpc="1">
            <a:prstTxWarp prst="textNoShape">
              <a:avLst/>
            </a:prstTxWarp>
          </a:bodyPr>
          <a:lstStyle>
            <a:lvl1pPr algn="r" defTabSz="913829">
              <a:defRPr sz="1200" b="0" i="0">
                <a:cs typeface="+mn-cs"/>
              </a:defRPr>
            </a:lvl1pPr>
          </a:lstStyle>
          <a:p>
            <a:pPr>
              <a:defRPr/>
            </a:pPr>
            <a:fld id="{C61EAB28-FCBD-4F85-B31E-E212DAED2922}"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3394" name="Rectangle 2"/>
          <p:cNvSpPr>
            <a:spLocks noGrp="1" noChangeArrowheads="1"/>
          </p:cNvSpPr>
          <p:nvPr>
            <p:ph type="hdr" sz="quarter"/>
          </p:nvPr>
        </p:nvSpPr>
        <p:spPr bwMode="auto">
          <a:xfrm>
            <a:off x="0" y="0"/>
            <a:ext cx="3040063" cy="466725"/>
          </a:xfrm>
          <a:prstGeom prst="rect">
            <a:avLst/>
          </a:prstGeom>
          <a:noFill/>
          <a:ln w="9525">
            <a:noFill/>
            <a:miter lim="800000"/>
            <a:headEnd/>
            <a:tailEnd/>
          </a:ln>
          <a:effectLst/>
        </p:spPr>
        <p:txBody>
          <a:bodyPr vert="horz" wrap="square" lIns="91409" tIns="45703" rIns="91409" bIns="45703" numCol="1" anchor="t" anchorCtr="0" compatLnSpc="1">
            <a:prstTxWarp prst="textNoShape">
              <a:avLst/>
            </a:prstTxWarp>
          </a:bodyPr>
          <a:lstStyle>
            <a:lvl1pPr defTabSz="913829">
              <a:defRPr sz="1200" b="0" i="0">
                <a:cs typeface="+mn-cs"/>
              </a:defRPr>
            </a:lvl1pPr>
          </a:lstStyle>
          <a:p>
            <a:pPr>
              <a:defRPr/>
            </a:pPr>
            <a:r>
              <a:rPr lang="en-CA"/>
              <a:t>drgdfgsdfgsdfg</a:t>
            </a:r>
          </a:p>
        </p:txBody>
      </p:sp>
      <p:sp>
        <p:nvSpPr>
          <p:cNvPr id="443395" name="Rectangle 3"/>
          <p:cNvSpPr>
            <a:spLocks noGrp="1" noChangeArrowheads="1"/>
          </p:cNvSpPr>
          <p:nvPr>
            <p:ph type="dt" idx="1"/>
          </p:nvPr>
        </p:nvSpPr>
        <p:spPr bwMode="auto">
          <a:xfrm>
            <a:off x="3968750" y="0"/>
            <a:ext cx="3040063" cy="466725"/>
          </a:xfrm>
          <a:prstGeom prst="rect">
            <a:avLst/>
          </a:prstGeom>
          <a:noFill/>
          <a:ln w="9525">
            <a:noFill/>
            <a:miter lim="800000"/>
            <a:headEnd/>
            <a:tailEnd/>
          </a:ln>
          <a:effectLst/>
        </p:spPr>
        <p:txBody>
          <a:bodyPr vert="horz" wrap="square" lIns="91409" tIns="45703" rIns="91409" bIns="45703" numCol="1" anchor="t" anchorCtr="0" compatLnSpc="1">
            <a:prstTxWarp prst="textNoShape">
              <a:avLst/>
            </a:prstTxWarp>
          </a:bodyPr>
          <a:lstStyle>
            <a:lvl1pPr algn="r" defTabSz="913829">
              <a:defRPr sz="1200" b="0" i="0">
                <a:cs typeface="+mn-cs"/>
              </a:defRPr>
            </a:lvl1pPr>
          </a:lstStyle>
          <a:p>
            <a:pPr>
              <a:defRPr/>
            </a:pPr>
            <a:endParaRPr lang="en-CA"/>
          </a:p>
        </p:txBody>
      </p:sp>
      <p:sp>
        <p:nvSpPr>
          <p:cNvPr id="10244" name="Rectangle 4"/>
          <p:cNvSpPr>
            <a:spLocks noGrp="1" noRot="1" noChangeAspect="1" noChangeArrowheads="1" noTextEdit="1"/>
          </p:cNvSpPr>
          <p:nvPr>
            <p:ph type="sldImg" idx="2"/>
          </p:nvPr>
        </p:nvSpPr>
        <p:spPr bwMode="auto">
          <a:xfrm>
            <a:off x="2197100" y="695325"/>
            <a:ext cx="2616200" cy="3486150"/>
          </a:xfrm>
          <a:prstGeom prst="rect">
            <a:avLst/>
          </a:prstGeom>
          <a:noFill/>
          <a:ln w="9525">
            <a:solidFill>
              <a:srgbClr val="000000"/>
            </a:solidFill>
            <a:miter lim="800000"/>
            <a:headEnd/>
            <a:tailEnd/>
          </a:ln>
        </p:spPr>
      </p:sp>
      <p:sp>
        <p:nvSpPr>
          <p:cNvPr id="443397" name="Rectangle 5"/>
          <p:cNvSpPr>
            <a:spLocks noGrp="1" noChangeArrowheads="1"/>
          </p:cNvSpPr>
          <p:nvPr>
            <p:ph type="body" sz="quarter" idx="3"/>
          </p:nvPr>
        </p:nvSpPr>
        <p:spPr bwMode="auto">
          <a:xfrm>
            <a:off x="701675" y="4416425"/>
            <a:ext cx="5607050" cy="4184650"/>
          </a:xfrm>
          <a:prstGeom prst="rect">
            <a:avLst/>
          </a:prstGeom>
          <a:noFill/>
          <a:ln w="9525">
            <a:noFill/>
            <a:miter lim="800000"/>
            <a:headEnd/>
            <a:tailEnd/>
          </a:ln>
          <a:effectLst/>
        </p:spPr>
        <p:txBody>
          <a:bodyPr vert="horz" wrap="square" lIns="91409" tIns="45703" rIns="91409" bIns="45703" numCol="1" anchor="t" anchorCtr="0" compatLnSpc="1">
            <a:prstTxWarp prst="textNoShape">
              <a:avLst/>
            </a:prstTxWarp>
          </a:bodyPr>
          <a:lstStyle/>
          <a:p>
            <a:pPr lvl="0"/>
            <a:r>
              <a:rPr lang="en-CA" noProof="0" smtClean="0"/>
              <a:t>Click to edit Master text styles</a:t>
            </a:r>
          </a:p>
          <a:p>
            <a:pPr lvl="1"/>
            <a:r>
              <a:rPr lang="en-CA" noProof="0" smtClean="0"/>
              <a:t>Second level</a:t>
            </a:r>
          </a:p>
          <a:p>
            <a:pPr lvl="2"/>
            <a:r>
              <a:rPr lang="en-CA" noProof="0" smtClean="0"/>
              <a:t>Third level</a:t>
            </a:r>
          </a:p>
          <a:p>
            <a:pPr lvl="3"/>
            <a:r>
              <a:rPr lang="en-CA" noProof="0" smtClean="0"/>
              <a:t>Fourth level</a:t>
            </a:r>
          </a:p>
          <a:p>
            <a:pPr lvl="4"/>
            <a:r>
              <a:rPr lang="en-CA" noProof="0" smtClean="0"/>
              <a:t>Fifth level</a:t>
            </a:r>
          </a:p>
        </p:txBody>
      </p:sp>
      <p:sp>
        <p:nvSpPr>
          <p:cNvPr id="443398" name="Rectangle 6"/>
          <p:cNvSpPr>
            <a:spLocks noGrp="1" noChangeArrowheads="1"/>
          </p:cNvSpPr>
          <p:nvPr>
            <p:ph type="ftr" sz="quarter" idx="4"/>
          </p:nvPr>
        </p:nvSpPr>
        <p:spPr bwMode="auto">
          <a:xfrm>
            <a:off x="0" y="8828088"/>
            <a:ext cx="3040063" cy="466725"/>
          </a:xfrm>
          <a:prstGeom prst="rect">
            <a:avLst/>
          </a:prstGeom>
          <a:noFill/>
          <a:ln w="9525">
            <a:noFill/>
            <a:miter lim="800000"/>
            <a:headEnd/>
            <a:tailEnd/>
          </a:ln>
          <a:effectLst/>
        </p:spPr>
        <p:txBody>
          <a:bodyPr vert="horz" wrap="square" lIns="91409" tIns="45703" rIns="91409" bIns="45703" numCol="1" anchor="b" anchorCtr="0" compatLnSpc="1">
            <a:prstTxWarp prst="textNoShape">
              <a:avLst/>
            </a:prstTxWarp>
          </a:bodyPr>
          <a:lstStyle>
            <a:lvl1pPr defTabSz="913829">
              <a:defRPr sz="1200" b="0" i="0">
                <a:cs typeface="+mn-cs"/>
              </a:defRPr>
            </a:lvl1pPr>
          </a:lstStyle>
          <a:p>
            <a:pPr>
              <a:defRPr/>
            </a:pPr>
            <a:endParaRPr lang="en-CA"/>
          </a:p>
        </p:txBody>
      </p:sp>
      <p:sp>
        <p:nvSpPr>
          <p:cNvPr id="443399" name="Rectangle 7"/>
          <p:cNvSpPr>
            <a:spLocks noGrp="1" noChangeArrowheads="1"/>
          </p:cNvSpPr>
          <p:nvPr>
            <p:ph type="sldNum" sz="quarter" idx="5"/>
          </p:nvPr>
        </p:nvSpPr>
        <p:spPr bwMode="auto">
          <a:xfrm>
            <a:off x="3968750" y="8828088"/>
            <a:ext cx="3040063" cy="466725"/>
          </a:xfrm>
          <a:prstGeom prst="rect">
            <a:avLst/>
          </a:prstGeom>
          <a:noFill/>
          <a:ln w="9525">
            <a:noFill/>
            <a:miter lim="800000"/>
            <a:headEnd/>
            <a:tailEnd/>
          </a:ln>
          <a:effectLst/>
        </p:spPr>
        <p:txBody>
          <a:bodyPr vert="horz" wrap="square" lIns="91409" tIns="45703" rIns="91409" bIns="45703" numCol="1" anchor="b" anchorCtr="0" compatLnSpc="1">
            <a:prstTxWarp prst="textNoShape">
              <a:avLst/>
            </a:prstTxWarp>
          </a:bodyPr>
          <a:lstStyle>
            <a:lvl1pPr algn="r" defTabSz="913829">
              <a:defRPr sz="1200" b="0" i="0">
                <a:cs typeface="+mn-cs"/>
              </a:defRPr>
            </a:lvl1pPr>
          </a:lstStyle>
          <a:p>
            <a:pPr>
              <a:defRPr/>
            </a:pPr>
            <a:fld id="{13F29A30-F44B-41E9-A4F9-1D1838F7C70E}" type="slidenum">
              <a:rPr lang="en-CA"/>
              <a:pPr>
                <a:defRPr/>
              </a:pPr>
              <a:t>‹#›</a:t>
            </a:fld>
            <a:endParaRPr lang="en-CA"/>
          </a:p>
        </p:txBody>
      </p:sp>
    </p:spTree>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p:txBody>
          <a:bodyPr/>
          <a:lstStyle/>
          <a:p>
            <a:pPr defTabSz="912813">
              <a:defRPr/>
            </a:pPr>
            <a:r>
              <a:rPr lang="en-CA" smtClean="0"/>
              <a:t>drgdfgsdfgsdfg</a:t>
            </a:r>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p:txBody>
          <a:bodyPr/>
          <a:lstStyle/>
          <a:p>
            <a:pPr defTabSz="912813">
              <a:defRPr/>
            </a:pPr>
            <a:r>
              <a:rPr lang="en-CA" smtClean="0"/>
              <a:t>drgdfgsdfgsdfg</a:t>
            </a:r>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p:txBody>
          <a:bodyPr/>
          <a:lstStyle/>
          <a:p>
            <a:pPr defTabSz="912813">
              <a:defRPr/>
            </a:pPr>
            <a:r>
              <a:rPr lang="en-CA" smtClean="0"/>
              <a:t>drgdfgsdfgsdfg</a:t>
            </a:r>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038"/>
            <a:ext cx="5829300" cy="1960562"/>
          </a:xfrm>
        </p:spPr>
        <p:txBody>
          <a:bodyPr/>
          <a:lstStyle/>
          <a:p>
            <a:r>
              <a:rPr lang="en-US" smtClean="0"/>
              <a:t>Click to edit Master title style</a:t>
            </a:r>
            <a:endParaRPr lang="en-CA"/>
          </a:p>
        </p:txBody>
      </p:sp>
      <p:sp>
        <p:nvSpPr>
          <p:cNvPr id="3" name="Subtitle 2"/>
          <p:cNvSpPr>
            <a:spLocks noGrp="1"/>
          </p:cNvSpPr>
          <p:nvPr>
            <p:ph type="subTitle" idx="1"/>
          </p:nvPr>
        </p:nvSpPr>
        <p:spPr>
          <a:xfrm>
            <a:off x="1028700" y="5181600"/>
            <a:ext cx="48006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713"/>
            <a:ext cx="1543050" cy="780097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342900" y="366713"/>
            <a:ext cx="4476750" cy="78009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endParaRPr lang="en-C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AutoShape 5"/>
          <p:cNvSpPr>
            <a:spLocks noChangeArrowheads="1"/>
          </p:cNvSpPr>
          <p:nvPr/>
        </p:nvSpPr>
        <p:spPr bwMode="auto">
          <a:xfrm>
            <a:off x="357188" y="138113"/>
            <a:ext cx="6264275" cy="331787"/>
          </a:xfrm>
          <a:prstGeom prst="roundRect">
            <a:avLst>
              <a:gd name="adj" fmla="val 16667"/>
            </a:avLst>
          </a:prstGeom>
          <a:solidFill>
            <a:schemeClr val="bg1"/>
          </a:solidFill>
          <a:ln w="9525">
            <a:solidFill>
              <a:schemeClr val="accent2"/>
            </a:solidFill>
            <a:round/>
            <a:headEnd/>
            <a:tailEnd/>
          </a:ln>
          <a:effectLst/>
        </p:spPr>
        <p:txBody>
          <a:bodyPr wrap="none" anchor="ctr"/>
          <a:lstStyle/>
          <a:p>
            <a:pPr>
              <a:defRPr/>
            </a:pPr>
            <a:endParaRPr lang="en-CA">
              <a:cs typeface="+mn-cs"/>
            </a:endParaRPr>
          </a:p>
        </p:txBody>
      </p:sp>
      <p:sp>
        <p:nvSpPr>
          <p:cNvPr id="5" name="Text Box 6"/>
          <p:cNvSpPr txBox="1">
            <a:spLocks noChangeArrowheads="1"/>
          </p:cNvSpPr>
          <p:nvPr/>
        </p:nvSpPr>
        <p:spPr bwMode="auto">
          <a:xfrm>
            <a:off x="271463" y="0"/>
            <a:ext cx="4897437" cy="481013"/>
          </a:xfrm>
          <a:prstGeom prst="rect">
            <a:avLst/>
          </a:prstGeom>
          <a:noFill/>
          <a:ln w="9525">
            <a:noFill/>
            <a:miter lim="800000"/>
            <a:headEnd/>
            <a:tailEnd/>
          </a:ln>
          <a:effectLst/>
        </p:spPr>
        <p:txBody>
          <a:bodyPr lIns="91424" tIns="45712" rIns="91424" bIns="45712">
            <a:spAutoFit/>
          </a:bodyPr>
          <a:lstStyle/>
          <a:p>
            <a:pPr>
              <a:lnSpc>
                <a:spcPct val="150000"/>
              </a:lnSpc>
              <a:defRPr/>
            </a:pPr>
            <a:r>
              <a:rPr lang="en-CA" sz="900" i="0">
                <a:cs typeface="+mn-cs"/>
              </a:rPr>
              <a:t> </a:t>
            </a:r>
            <a:endParaRPr lang="en-CA" sz="700" i="0">
              <a:solidFill>
                <a:schemeClr val="bg1"/>
              </a:solidFill>
              <a:cs typeface="+mn-cs"/>
            </a:endParaRPr>
          </a:p>
          <a:p>
            <a:pPr>
              <a:lnSpc>
                <a:spcPct val="150000"/>
              </a:lnSpc>
              <a:defRPr/>
            </a:pPr>
            <a:r>
              <a:rPr lang="en-CA" sz="800" i="0">
                <a:solidFill>
                  <a:schemeClr val="bg1"/>
                </a:solidFill>
                <a:cs typeface="+mn-cs"/>
              </a:rPr>
              <a:t>                                                                                                                           </a:t>
            </a:r>
            <a:endParaRPr lang="en-CA" sz="700" i="0">
              <a:solidFill>
                <a:schemeClr val="bg1"/>
              </a:solidFill>
              <a:cs typeface="+mn-cs"/>
            </a:endParaRPr>
          </a:p>
        </p:txBody>
      </p:sp>
      <p:grpSp>
        <p:nvGrpSpPr>
          <p:cNvPr id="6" name="Group 9"/>
          <p:cNvGrpSpPr>
            <a:grpSpLocks/>
          </p:cNvGrpSpPr>
          <p:nvPr userDrawn="1"/>
        </p:nvGrpSpPr>
        <p:grpSpPr bwMode="auto">
          <a:xfrm>
            <a:off x="438150" y="8839200"/>
            <a:ext cx="6121400" cy="304800"/>
            <a:chOff x="300" y="5511"/>
            <a:chExt cx="3720" cy="227"/>
          </a:xfrm>
        </p:grpSpPr>
        <p:sp>
          <p:nvSpPr>
            <p:cNvPr id="7" name="Line 10"/>
            <p:cNvSpPr>
              <a:spLocks noChangeShapeType="1"/>
            </p:cNvSpPr>
            <p:nvPr userDrawn="1"/>
          </p:nvSpPr>
          <p:spPr bwMode="auto">
            <a:xfrm>
              <a:off x="300" y="5511"/>
              <a:ext cx="3720" cy="0"/>
            </a:xfrm>
            <a:prstGeom prst="line">
              <a:avLst/>
            </a:prstGeom>
            <a:noFill/>
            <a:ln w="9525">
              <a:solidFill>
                <a:srgbClr val="7B1B1A"/>
              </a:solidFill>
              <a:round/>
              <a:headEnd/>
              <a:tailEnd/>
            </a:ln>
            <a:effectLst/>
          </p:spPr>
          <p:txBody>
            <a:bodyPr/>
            <a:lstStyle/>
            <a:p>
              <a:pPr>
                <a:defRPr/>
              </a:pPr>
              <a:endParaRPr lang="en-CA">
                <a:cs typeface="+mn-cs"/>
              </a:endParaRPr>
            </a:p>
          </p:txBody>
        </p:sp>
        <p:sp>
          <p:nvSpPr>
            <p:cNvPr id="8" name="Line 11"/>
            <p:cNvSpPr>
              <a:spLocks noChangeShapeType="1"/>
            </p:cNvSpPr>
            <p:nvPr userDrawn="1"/>
          </p:nvSpPr>
          <p:spPr bwMode="auto">
            <a:xfrm>
              <a:off x="300" y="5738"/>
              <a:ext cx="3720" cy="0"/>
            </a:xfrm>
            <a:prstGeom prst="line">
              <a:avLst/>
            </a:prstGeom>
            <a:noFill/>
            <a:ln w="9525">
              <a:solidFill>
                <a:srgbClr val="7B1B1A"/>
              </a:solidFill>
              <a:round/>
              <a:headEnd/>
              <a:tailEnd/>
            </a:ln>
            <a:effectLst/>
          </p:spPr>
          <p:txBody>
            <a:bodyPr/>
            <a:lstStyle/>
            <a:p>
              <a:pPr>
                <a:defRPr/>
              </a:pPr>
              <a:endParaRPr lang="en-CA">
                <a:cs typeface="+mn-cs"/>
              </a:endParaRPr>
            </a:p>
          </p:txBody>
        </p:sp>
      </p:grpSp>
      <p:sp>
        <p:nvSpPr>
          <p:cNvPr id="9" name="Text Box 12"/>
          <p:cNvSpPr txBox="1">
            <a:spLocks noChangeArrowheads="1"/>
          </p:cNvSpPr>
          <p:nvPr/>
        </p:nvSpPr>
        <p:spPr bwMode="auto">
          <a:xfrm>
            <a:off x="400050" y="8729663"/>
            <a:ext cx="5343525" cy="242887"/>
          </a:xfrm>
          <a:prstGeom prst="rect">
            <a:avLst/>
          </a:prstGeom>
          <a:noFill/>
          <a:ln w="9525">
            <a:noFill/>
            <a:miter lim="800000"/>
            <a:headEnd/>
            <a:tailEnd/>
          </a:ln>
          <a:effectLst/>
        </p:spPr>
        <p:txBody>
          <a:bodyPr lIns="91424" tIns="45712" rIns="91424" bIns="45712">
            <a:spAutoFit/>
          </a:bodyPr>
          <a:lstStyle/>
          <a:p>
            <a:pPr>
              <a:lnSpc>
                <a:spcPct val="30000"/>
              </a:lnSpc>
              <a:spcBef>
                <a:spcPct val="50000"/>
              </a:spcBef>
              <a:defRPr/>
            </a:pPr>
            <a:r>
              <a:rPr lang="en-CA" sz="900" b="0" i="0">
                <a:latin typeface="Trebuchet MS" pitchFamily="34" charset="0"/>
                <a:cs typeface="+mn-cs"/>
              </a:rPr>
              <a:t>Citizenship and Immigration Canada, 360 Laurier Ave. West, Ottawa, ON, K1A 1L1 </a:t>
            </a:r>
          </a:p>
          <a:p>
            <a:pPr>
              <a:lnSpc>
                <a:spcPct val="30000"/>
              </a:lnSpc>
              <a:spcBef>
                <a:spcPct val="50000"/>
              </a:spcBef>
              <a:defRPr/>
            </a:pPr>
            <a:endParaRPr lang="en-US" sz="900" b="0" i="0">
              <a:latin typeface="Trebuchet MS" pitchFamily="34" charset="0"/>
              <a:cs typeface="+mn-cs"/>
            </a:endParaRPr>
          </a:p>
        </p:txBody>
      </p:sp>
      <p:sp>
        <p:nvSpPr>
          <p:cNvPr id="10" name="Text Box 13"/>
          <p:cNvSpPr txBox="1">
            <a:spLocks noChangeArrowheads="1"/>
          </p:cNvSpPr>
          <p:nvPr userDrawn="1"/>
        </p:nvSpPr>
        <p:spPr bwMode="auto">
          <a:xfrm>
            <a:off x="4876800" y="8353425"/>
            <a:ext cx="1790700" cy="244475"/>
          </a:xfrm>
          <a:prstGeom prst="rect">
            <a:avLst/>
          </a:prstGeom>
          <a:noFill/>
          <a:ln w="9525">
            <a:noFill/>
            <a:miter lim="800000"/>
            <a:headEnd/>
            <a:tailEnd/>
          </a:ln>
          <a:effectLst/>
        </p:spPr>
        <p:txBody>
          <a:bodyPr>
            <a:spAutoFit/>
          </a:bodyPr>
          <a:lstStyle/>
          <a:p>
            <a:pPr>
              <a:spcBef>
                <a:spcPct val="50000"/>
              </a:spcBef>
              <a:defRPr/>
            </a:pPr>
            <a:endParaRPr lang="en-US">
              <a:cs typeface="+mn-cs"/>
            </a:endParaRPr>
          </a:p>
        </p:txBody>
      </p:sp>
      <p:sp>
        <p:nvSpPr>
          <p:cNvPr id="11" name="Text Box 15"/>
          <p:cNvSpPr txBox="1">
            <a:spLocks noChangeArrowheads="1"/>
          </p:cNvSpPr>
          <p:nvPr userDrawn="1"/>
        </p:nvSpPr>
        <p:spPr bwMode="auto">
          <a:xfrm>
            <a:off x="4943475" y="8439150"/>
            <a:ext cx="1685925" cy="244475"/>
          </a:xfrm>
          <a:prstGeom prst="rect">
            <a:avLst/>
          </a:prstGeom>
          <a:noFill/>
          <a:ln w="9525">
            <a:noFill/>
            <a:miter lim="800000"/>
            <a:headEnd/>
            <a:tailEnd/>
          </a:ln>
          <a:effectLst/>
        </p:spPr>
        <p:txBody>
          <a:bodyPr>
            <a:spAutoFit/>
          </a:bodyPr>
          <a:lstStyle/>
          <a:p>
            <a:pPr>
              <a:spcBef>
                <a:spcPct val="50000"/>
              </a:spcBef>
              <a:defRPr/>
            </a:pPr>
            <a:endParaRPr lang="en-US">
              <a:cs typeface="+mn-cs"/>
            </a:endParaRPr>
          </a:p>
        </p:txBody>
      </p:sp>
      <p:sp>
        <p:nvSpPr>
          <p:cNvPr id="509954" name="Rectangle 2"/>
          <p:cNvSpPr>
            <a:spLocks noGrp="1" noChangeArrowheads="1"/>
          </p:cNvSpPr>
          <p:nvPr>
            <p:ph type="ctrTitle"/>
          </p:nvPr>
        </p:nvSpPr>
        <p:spPr>
          <a:xfrm>
            <a:off x="514350" y="2840038"/>
            <a:ext cx="5829300" cy="1960562"/>
          </a:xfrm>
        </p:spPr>
        <p:txBody>
          <a:bodyPr/>
          <a:lstStyle>
            <a:lvl1pPr>
              <a:defRPr/>
            </a:lvl1pPr>
          </a:lstStyle>
          <a:p>
            <a:r>
              <a:rPr lang="en-US"/>
              <a:t>Click to edit Master title style</a:t>
            </a:r>
          </a:p>
        </p:txBody>
      </p:sp>
      <p:sp>
        <p:nvSpPr>
          <p:cNvPr id="509955" name="Rectangle 3"/>
          <p:cNvSpPr>
            <a:spLocks noGrp="1" noChangeArrowheads="1"/>
          </p:cNvSpPr>
          <p:nvPr>
            <p:ph type="subTitle" idx="1"/>
          </p:nvPr>
        </p:nvSpPr>
        <p:spPr>
          <a:xfrm>
            <a:off x="1028700" y="5181600"/>
            <a:ext cx="4800600" cy="2336800"/>
          </a:xfrm>
        </p:spPr>
        <p:txBody>
          <a:bodyPr/>
          <a:lstStyle>
            <a:lvl1pPr marL="0" indent="0" algn="ctr">
              <a:buFontTx/>
              <a:buNone/>
              <a:defRPr/>
            </a:lvl1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338" y="5875338"/>
            <a:ext cx="5829300" cy="1816100"/>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541338" y="3875088"/>
            <a:ext cx="58293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352425" y="2147888"/>
            <a:ext cx="3009900" cy="60340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3514725" y="2147888"/>
            <a:ext cx="3009900" cy="60340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342900" y="2046288"/>
            <a:ext cx="3030538"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900363"/>
            <a:ext cx="3030538"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3484563" y="2046288"/>
            <a:ext cx="3030537"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4563" y="2900363"/>
            <a:ext cx="3030537"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3538"/>
            <a:ext cx="2255838" cy="154940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2681288" y="363538"/>
            <a:ext cx="3833812"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342900" y="1912938"/>
            <a:ext cx="225583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endParaRPr lang="en-C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613" y="6400800"/>
            <a:ext cx="4114800" cy="755650"/>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344613" y="81756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CA" noProof="0"/>
          </a:p>
        </p:txBody>
      </p:sp>
      <p:sp>
        <p:nvSpPr>
          <p:cNvPr id="4" name="Text Placeholder 3"/>
          <p:cNvSpPr>
            <a:spLocks noGrp="1"/>
          </p:cNvSpPr>
          <p:nvPr>
            <p:ph type="body" sz="half" idx="2"/>
          </p:nvPr>
        </p:nvSpPr>
        <p:spPr>
          <a:xfrm>
            <a:off x="1344613" y="7156450"/>
            <a:ext cx="41148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9988" y="366713"/>
            <a:ext cx="1544637" cy="7815262"/>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342900" y="366713"/>
            <a:ext cx="4484688" cy="78152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42900" y="366713"/>
            <a:ext cx="6172200" cy="1524000"/>
          </a:xfrm>
        </p:spPr>
        <p:txBody>
          <a:bodyPr/>
          <a:lstStyle/>
          <a:p>
            <a:r>
              <a:rPr lang="en-US" smtClean="0"/>
              <a:t>Click to edit Master title style</a:t>
            </a:r>
            <a:endParaRPr lang="en-CA"/>
          </a:p>
        </p:txBody>
      </p:sp>
      <p:sp>
        <p:nvSpPr>
          <p:cNvPr id="3" name="Text Placeholder 2"/>
          <p:cNvSpPr>
            <a:spLocks noGrp="1"/>
          </p:cNvSpPr>
          <p:nvPr>
            <p:ph type="body" sz="half" idx="1"/>
          </p:nvPr>
        </p:nvSpPr>
        <p:spPr>
          <a:xfrm>
            <a:off x="352425" y="2147888"/>
            <a:ext cx="3009900" cy="60340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quarter" idx="2"/>
          </p:nvPr>
        </p:nvSpPr>
        <p:spPr>
          <a:xfrm>
            <a:off x="3514725" y="2147888"/>
            <a:ext cx="3009900" cy="2940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Content Placeholder 4"/>
          <p:cNvSpPr>
            <a:spLocks noGrp="1"/>
          </p:cNvSpPr>
          <p:nvPr>
            <p:ph sz="quarter" idx="3"/>
          </p:nvPr>
        </p:nvSpPr>
        <p:spPr>
          <a:xfrm>
            <a:off x="3514725" y="5240338"/>
            <a:ext cx="3009900" cy="2941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42900" y="366713"/>
            <a:ext cx="6172200" cy="1524000"/>
          </a:xfrm>
        </p:spPr>
        <p:txBody>
          <a:bodyPr/>
          <a:lstStyle/>
          <a:p>
            <a:r>
              <a:rPr lang="en-US" smtClean="0"/>
              <a:t>Click to edit Master title style</a:t>
            </a:r>
            <a:endParaRPr lang="en-CA"/>
          </a:p>
        </p:txBody>
      </p:sp>
      <p:sp>
        <p:nvSpPr>
          <p:cNvPr id="3" name="Content Placeholder 2"/>
          <p:cNvSpPr>
            <a:spLocks noGrp="1"/>
          </p:cNvSpPr>
          <p:nvPr>
            <p:ph sz="half" idx="1"/>
          </p:nvPr>
        </p:nvSpPr>
        <p:spPr>
          <a:xfrm>
            <a:off x="352425" y="2147888"/>
            <a:ext cx="3009900" cy="60340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quarter" idx="2"/>
          </p:nvPr>
        </p:nvSpPr>
        <p:spPr>
          <a:xfrm>
            <a:off x="3514725" y="2147888"/>
            <a:ext cx="3009900" cy="2940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Content Placeholder 4"/>
          <p:cNvSpPr>
            <a:spLocks noGrp="1"/>
          </p:cNvSpPr>
          <p:nvPr>
            <p:ph sz="quarter" idx="3"/>
          </p:nvPr>
        </p:nvSpPr>
        <p:spPr>
          <a:xfrm>
            <a:off x="3514725" y="5240338"/>
            <a:ext cx="3009900" cy="2941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338" y="5875338"/>
            <a:ext cx="5829300" cy="1816100"/>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541338" y="3875088"/>
            <a:ext cx="58293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342900" y="2133600"/>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3505200" y="2133600"/>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Rectangle 4"/>
          <p:cNvSpPr>
            <a:spLocks noGrp="1" noChangeArrowheads="1"/>
          </p:cNvSpPr>
          <p:nvPr>
            <p:ph type="dt" sz="half" idx="10"/>
          </p:nvPr>
        </p:nvSpPr>
        <p:spPr>
          <a:ln/>
        </p:spPr>
        <p:txBody>
          <a:bodyPr/>
          <a:lstStyle>
            <a:lvl1pPr>
              <a:defRPr/>
            </a:lvl1pPr>
          </a:lstStyle>
          <a:p>
            <a:pPr>
              <a:defRPr/>
            </a:pPr>
            <a:endParaRPr lang="en-CA"/>
          </a:p>
        </p:txBody>
      </p:sp>
      <p:sp>
        <p:nvSpPr>
          <p:cNvPr id="6" name="Rectangle 5"/>
          <p:cNvSpPr>
            <a:spLocks noGrp="1" noChangeArrowheads="1"/>
          </p:cNvSpPr>
          <p:nvPr>
            <p:ph type="ftr" sz="quarter" idx="11"/>
          </p:nvPr>
        </p:nvSpPr>
        <p:spPr>
          <a:ln/>
        </p:spPr>
        <p:txBody>
          <a:bodyPr/>
          <a:lstStyle>
            <a:lvl1pPr>
              <a:defRPr/>
            </a:lvl1pPr>
          </a:lstStyle>
          <a:p>
            <a:pPr>
              <a:defRPr/>
            </a:pPr>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342900" y="2046288"/>
            <a:ext cx="3030538"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900363"/>
            <a:ext cx="3030538"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3484563" y="2046288"/>
            <a:ext cx="3030537"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4563" y="2900363"/>
            <a:ext cx="3030537"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Rectangle 4"/>
          <p:cNvSpPr>
            <a:spLocks noGrp="1" noChangeArrowheads="1"/>
          </p:cNvSpPr>
          <p:nvPr>
            <p:ph type="dt" sz="half" idx="10"/>
          </p:nvPr>
        </p:nvSpPr>
        <p:spPr>
          <a:ln/>
        </p:spPr>
        <p:txBody>
          <a:bodyPr/>
          <a:lstStyle>
            <a:lvl1pPr>
              <a:defRPr/>
            </a:lvl1pPr>
          </a:lstStyle>
          <a:p>
            <a:pPr>
              <a:defRPr/>
            </a:pPr>
            <a:endParaRPr lang="en-CA"/>
          </a:p>
        </p:txBody>
      </p:sp>
      <p:sp>
        <p:nvSpPr>
          <p:cNvPr id="8" name="Rectangle 5"/>
          <p:cNvSpPr>
            <a:spLocks noGrp="1" noChangeArrowheads="1"/>
          </p:cNvSpPr>
          <p:nvPr>
            <p:ph type="ftr" sz="quarter" idx="11"/>
          </p:nvPr>
        </p:nvSpPr>
        <p:spPr>
          <a:ln/>
        </p:spPr>
        <p:txBody>
          <a:bodyPr/>
          <a:lstStyle>
            <a:lvl1pPr>
              <a:defRPr/>
            </a:lvl1pPr>
          </a:lstStyle>
          <a:p>
            <a:pPr>
              <a:defRPr/>
            </a:pPr>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Rectangle 4"/>
          <p:cNvSpPr>
            <a:spLocks noGrp="1" noChangeArrowheads="1"/>
          </p:cNvSpPr>
          <p:nvPr>
            <p:ph type="dt" sz="half" idx="10"/>
          </p:nvPr>
        </p:nvSpPr>
        <p:spPr>
          <a:ln/>
        </p:spPr>
        <p:txBody>
          <a:bodyPr/>
          <a:lstStyle>
            <a:lvl1pPr>
              <a:defRPr/>
            </a:lvl1pPr>
          </a:lstStyle>
          <a:p>
            <a:pPr>
              <a:defRPr/>
            </a:pPr>
            <a:endParaRPr lang="en-CA"/>
          </a:p>
        </p:txBody>
      </p:sp>
      <p:sp>
        <p:nvSpPr>
          <p:cNvPr id="4" name="Rectangle 5"/>
          <p:cNvSpPr>
            <a:spLocks noGrp="1" noChangeArrowheads="1"/>
          </p:cNvSpPr>
          <p:nvPr>
            <p:ph type="ftr" sz="quarter" idx="11"/>
          </p:nvPr>
        </p:nvSpPr>
        <p:spPr>
          <a:ln/>
        </p:spPr>
        <p:txBody>
          <a:bodyPr/>
          <a:lstStyle>
            <a:lvl1pPr>
              <a:defRPr/>
            </a:lvl1pPr>
          </a:lstStyle>
          <a:p>
            <a:pPr>
              <a:defRPr/>
            </a:pPr>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CA"/>
          </a:p>
        </p:txBody>
      </p:sp>
      <p:sp>
        <p:nvSpPr>
          <p:cNvPr id="3" name="Rectangle 5"/>
          <p:cNvSpPr>
            <a:spLocks noGrp="1" noChangeArrowheads="1"/>
          </p:cNvSpPr>
          <p:nvPr>
            <p:ph type="ftr" sz="quarter" idx="11"/>
          </p:nvPr>
        </p:nvSpPr>
        <p:spPr>
          <a:ln/>
        </p:spPr>
        <p:txBody>
          <a:bodyPr/>
          <a:lstStyle>
            <a:lvl1pPr>
              <a:defRPr/>
            </a:lvl1pPr>
          </a:lstStyle>
          <a:p>
            <a:pPr>
              <a:defRPr/>
            </a:pPr>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3538"/>
            <a:ext cx="2255838" cy="154940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2681288" y="363538"/>
            <a:ext cx="3833812"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342900" y="1912938"/>
            <a:ext cx="225583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CA"/>
          </a:p>
        </p:txBody>
      </p:sp>
      <p:sp>
        <p:nvSpPr>
          <p:cNvPr id="6" name="Rectangle 5"/>
          <p:cNvSpPr>
            <a:spLocks noGrp="1" noChangeArrowheads="1"/>
          </p:cNvSpPr>
          <p:nvPr>
            <p:ph type="ftr" sz="quarter" idx="11"/>
          </p:nvPr>
        </p:nvSpPr>
        <p:spPr>
          <a:ln/>
        </p:spPr>
        <p:txBody>
          <a:bodyPr/>
          <a:lstStyle>
            <a:lvl1pPr>
              <a:defRPr/>
            </a:lvl1pPr>
          </a:lstStyle>
          <a:p>
            <a:pPr>
              <a:defRPr/>
            </a:pPr>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613" y="6400800"/>
            <a:ext cx="4114800" cy="755650"/>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344613" y="81756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CA" noProof="0"/>
          </a:p>
        </p:txBody>
      </p:sp>
      <p:sp>
        <p:nvSpPr>
          <p:cNvPr id="4" name="Text Placeholder 3"/>
          <p:cNvSpPr>
            <a:spLocks noGrp="1"/>
          </p:cNvSpPr>
          <p:nvPr>
            <p:ph type="body" sz="half" idx="2"/>
          </p:nvPr>
        </p:nvSpPr>
        <p:spPr>
          <a:xfrm>
            <a:off x="1344613" y="7156450"/>
            <a:ext cx="41148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CA"/>
          </a:p>
        </p:txBody>
      </p:sp>
      <p:sp>
        <p:nvSpPr>
          <p:cNvPr id="6" name="Rectangle 5"/>
          <p:cNvSpPr>
            <a:spLocks noGrp="1" noChangeArrowheads="1"/>
          </p:cNvSpPr>
          <p:nvPr>
            <p:ph type="ftr" sz="quarter" idx="11"/>
          </p:nvPr>
        </p:nvSpPr>
        <p:spPr>
          <a:ln/>
        </p:spPr>
        <p:txBody>
          <a:bodyPr/>
          <a:lstStyle>
            <a:lvl1pPr>
              <a:defRPr/>
            </a:lvl1pPr>
          </a:lstStyle>
          <a:p>
            <a:pPr>
              <a:defRPr/>
            </a:pPr>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DACD98"/>
            </a:gs>
            <a:gs pos="100000">
              <a:srgbClr val="EDE7CD"/>
            </a:gs>
          </a:gsLst>
          <a:lin ang="0" scaled="1"/>
        </a:gra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342900" y="366713"/>
            <a:ext cx="6172200" cy="1524000"/>
          </a:xfrm>
          <a:prstGeom prst="rect">
            <a:avLst/>
          </a:prstGeom>
          <a:noFill/>
          <a:ln w="9525">
            <a:noFill/>
            <a:miter lim="800000"/>
            <a:headEnd/>
            <a:tailEnd/>
          </a:ln>
        </p:spPr>
        <p:txBody>
          <a:bodyPr vert="horz" wrap="square" lIns="91424" tIns="45712" rIns="91424" bIns="45712" numCol="1" anchor="ctr" anchorCtr="0" compatLnSpc="1">
            <a:prstTxWarp prst="textNoShape">
              <a:avLst/>
            </a:prstTxWarp>
          </a:bodyPr>
          <a:lstStyle/>
          <a:p>
            <a:pPr lvl="0"/>
            <a:r>
              <a:rPr lang="en-CA" smtClean="0"/>
              <a:t>Click to edit Master title style</a:t>
            </a:r>
          </a:p>
        </p:txBody>
      </p:sp>
      <p:sp>
        <p:nvSpPr>
          <p:cNvPr id="7171" name="Rectangle 3"/>
          <p:cNvSpPr>
            <a:spLocks noGrp="1" noChangeArrowheads="1"/>
          </p:cNvSpPr>
          <p:nvPr>
            <p:ph type="body" idx="1"/>
          </p:nvPr>
        </p:nvSpPr>
        <p:spPr bwMode="auto">
          <a:xfrm>
            <a:off x="342900" y="2133600"/>
            <a:ext cx="6172200" cy="6034088"/>
          </a:xfrm>
          <a:prstGeom prst="rect">
            <a:avLst/>
          </a:prstGeom>
          <a:noFill/>
          <a:ln w="9525">
            <a:noFill/>
            <a:miter lim="800000"/>
            <a:headEnd/>
            <a:tailEnd/>
          </a:ln>
        </p:spPr>
        <p:txBody>
          <a:bodyPr vert="horz" wrap="square" lIns="91424" tIns="45712" rIns="91424" bIns="45712"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p>
        </p:txBody>
      </p:sp>
      <p:sp>
        <p:nvSpPr>
          <p:cNvPr id="11268" name="Rectangle 4"/>
          <p:cNvSpPr>
            <a:spLocks noGrp="1" noChangeArrowheads="1"/>
          </p:cNvSpPr>
          <p:nvPr>
            <p:ph type="dt" sz="half" idx="2"/>
          </p:nvPr>
        </p:nvSpPr>
        <p:spPr bwMode="auto">
          <a:xfrm>
            <a:off x="342900" y="8326438"/>
            <a:ext cx="1600200" cy="635000"/>
          </a:xfrm>
          <a:prstGeom prst="rect">
            <a:avLst/>
          </a:prstGeom>
          <a:noFill/>
          <a:ln w="9525">
            <a:noFill/>
            <a:miter lim="800000"/>
            <a:headEnd/>
            <a:tailEnd/>
          </a:ln>
          <a:effectLst/>
        </p:spPr>
        <p:txBody>
          <a:bodyPr vert="horz" wrap="square" lIns="91424" tIns="45712" rIns="91424" bIns="45712" numCol="1" anchor="t" anchorCtr="0" compatLnSpc="1">
            <a:prstTxWarp prst="textNoShape">
              <a:avLst/>
            </a:prstTxWarp>
          </a:bodyPr>
          <a:lstStyle>
            <a:lvl1pPr>
              <a:defRPr sz="1400" b="0" i="0">
                <a:cs typeface="+mn-cs"/>
              </a:defRPr>
            </a:lvl1pPr>
          </a:lstStyle>
          <a:p>
            <a:pPr>
              <a:defRPr/>
            </a:pPr>
            <a:endParaRPr lang="en-CA"/>
          </a:p>
        </p:txBody>
      </p:sp>
      <p:sp>
        <p:nvSpPr>
          <p:cNvPr id="11269" name="Rectangle 5"/>
          <p:cNvSpPr>
            <a:spLocks noGrp="1" noChangeArrowheads="1"/>
          </p:cNvSpPr>
          <p:nvPr>
            <p:ph type="ftr" sz="quarter" idx="3"/>
          </p:nvPr>
        </p:nvSpPr>
        <p:spPr bwMode="auto">
          <a:xfrm>
            <a:off x="2343150" y="8326438"/>
            <a:ext cx="2171700" cy="635000"/>
          </a:xfrm>
          <a:prstGeom prst="rect">
            <a:avLst/>
          </a:prstGeom>
          <a:noFill/>
          <a:ln w="9525">
            <a:noFill/>
            <a:miter lim="800000"/>
            <a:headEnd/>
            <a:tailEnd/>
          </a:ln>
          <a:effectLst/>
        </p:spPr>
        <p:txBody>
          <a:bodyPr vert="horz" wrap="square" lIns="91424" tIns="45712" rIns="91424" bIns="45712" numCol="1" anchor="t" anchorCtr="0" compatLnSpc="1">
            <a:prstTxWarp prst="textNoShape">
              <a:avLst/>
            </a:prstTxWarp>
          </a:bodyPr>
          <a:lstStyle>
            <a:lvl1pPr algn="ctr">
              <a:defRPr sz="1400" b="0" i="0">
                <a:cs typeface="+mn-cs"/>
              </a:defRPr>
            </a:lvl1pPr>
          </a:lstStyle>
          <a:p>
            <a:pPr>
              <a:defRPr/>
            </a:pPr>
            <a:endParaRPr lang="en-CA"/>
          </a:p>
        </p:txBody>
      </p:sp>
      <p:sp>
        <p:nvSpPr>
          <p:cNvPr id="11293" name="Line 29"/>
          <p:cNvSpPr>
            <a:spLocks noChangeShapeType="1"/>
          </p:cNvSpPr>
          <p:nvPr/>
        </p:nvSpPr>
        <p:spPr bwMode="auto">
          <a:xfrm>
            <a:off x="188913" y="0"/>
            <a:ext cx="0" cy="9144000"/>
          </a:xfrm>
          <a:prstGeom prst="line">
            <a:avLst/>
          </a:prstGeom>
          <a:noFill/>
          <a:ln w="9525">
            <a:solidFill>
              <a:srgbClr val="6699FF"/>
            </a:solidFill>
            <a:round/>
            <a:headEnd/>
            <a:tailEnd/>
          </a:ln>
          <a:effectLst/>
        </p:spPr>
        <p:txBody>
          <a:bodyPr/>
          <a:lstStyle/>
          <a:p>
            <a:pPr>
              <a:defRPr/>
            </a:pPr>
            <a:endParaRPr lang="en-CA">
              <a:cs typeface="+mn-cs"/>
            </a:endParaRPr>
          </a:p>
        </p:txBody>
      </p:sp>
      <p:sp>
        <p:nvSpPr>
          <p:cNvPr id="11294" name="Line 30"/>
          <p:cNvSpPr>
            <a:spLocks noChangeShapeType="1"/>
          </p:cNvSpPr>
          <p:nvPr/>
        </p:nvSpPr>
        <p:spPr bwMode="auto">
          <a:xfrm>
            <a:off x="333375" y="-36513"/>
            <a:ext cx="0" cy="9147176"/>
          </a:xfrm>
          <a:prstGeom prst="line">
            <a:avLst/>
          </a:prstGeom>
          <a:noFill/>
          <a:ln w="9525">
            <a:solidFill>
              <a:srgbClr val="6699FF"/>
            </a:solidFill>
            <a:round/>
            <a:headEnd/>
            <a:tailEnd/>
          </a:ln>
          <a:effectLst/>
        </p:spPr>
        <p:txBody>
          <a:bodyPr/>
          <a:lstStyle/>
          <a:p>
            <a:pPr>
              <a:defRPr/>
            </a:pPr>
            <a:endParaRPr lang="en-CA">
              <a:cs typeface="+mn-cs"/>
            </a:endParaRPr>
          </a:p>
        </p:txBody>
      </p:sp>
      <p:sp>
        <p:nvSpPr>
          <p:cNvPr id="11295" name="Line 31"/>
          <p:cNvSpPr>
            <a:spLocks noChangeShapeType="1"/>
          </p:cNvSpPr>
          <p:nvPr/>
        </p:nvSpPr>
        <p:spPr bwMode="auto">
          <a:xfrm>
            <a:off x="6237288" y="-1588"/>
            <a:ext cx="0" cy="9144001"/>
          </a:xfrm>
          <a:prstGeom prst="line">
            <a:avLst/>
          </a:prstGeom>
          <a:noFill/>
          <a:ln w="9525">
            <a:solidFill>
              <a:srgbClr val="6699FF"/>
            </a:solidFill>
            <a:round/>
            <a:headEnd/>
            <a:tailEnd/>
          </a:ln>
          <a:effectLst/>
        </p:spPr>
        <p:txBody>
          <a:bodyPr/>
          <a:lstStyle/>
          <a:p>
            <a:pPr>
              <a:defRPr/>
            </a:pPr>
            <a:endParaRPr lang="en-CA">
              <a:cs typeface="+mn-cs"/>
            </a:endParaRPr>
          </a:p>
        </p:txBody>
      </p:sp>
      <p:sp>
        <p:nvSpPr>
          <p:cNvPr id="11296" name="Line 32"/>
          <p:cNvSpPr>
            <a:spLocks noChangeShapeType="1"/>
          </p:cNvSpPr>
          <p:nvPr/>
        </p:nvSpPr>
        <p:spPr bwMode="auto">
          <a:xfrm>
            <a:off x="6381750" y="-36513"/>
            <a:ext cx="0" cy="9144001"/>
          </a:xfrm>
          <a:prstGeom prst="line">
            <a:avLst/>
          </a:prstGeom>
          <a:noFill/>
          <a:ln w="9525">
            <a:solidFill>
              <a:srgbClr val="6699FF"/>
            </a:solidFill>
            <a:round/>
            <a:headEnd/>
            <a:tailEnd/>
          </a:ln>
          <a:effectLst/>
        </p:spPr>
        <p:txBody>
          <a:bodyPr/>
          <a:lstStyle/>
          <a:p>
            <a:pPr>
              <a:defRPr/>
            </a:pPr>
            <a:endParaRPr lang="en-CA">
              <a:cs typeface="+mn-cs"/>
            </a:endParaRPr>
          </a:p>
        </p:txBody>
      </p:sp>
      <p:sp>
        <p:nvSpPr>
          <p:cNvPr id="11297" name="Line 33"/>
          <p:cNvSpPr>
            <a:spLocks noChangeShapeType="1"/>
          </p:cNvSpPr>
          <p:nvPr/>
        </p:nvSpPr>
        <p:spPr bwMode="auto">
          <a:xfrm>
            <a:off x="0" y="252413"/>
            <a:ext cx="6858000" cy="0"/>
          </a:xfrm>
          <a:prstGeom prst="line">
            <a:avLst/>
          </a:prstGeom>
          <a:noFill/>
          <a:ln w="9525">
            <a:solidFill>
              <a:srgbClr val="6699FF"/>
            </a:solidFill>
            <a:round/>
            <a:headEnd/>
            <a:tailEnd/>
          </a:ln>
          <a:effectLst/>
        </p:spPr>
        <p:txBody>
          <a:bodyPr/>
          <a:lstStyle/>
          <a:p>
            <a:pPr>
              <a:defRPr/>
            </a:pPr>
            <a:endParaRPr lang="en-CA">
              <a:cs typeface="+mn-cs"/>
            </a:endParaRPr>
          </a:p>
        </p:txBody>
      </p:sp>
      <p:sp>
        <p:nvSpPr>
          <p:cNvPr id="11298" name="Line 34"/>
          <p:cNvSpPr>
            <a:spLocks noChangeShapeType="1"/>
          </p:cNvSpPr>
          <p:nvPr/>
        </p:nvSpPr>
        <p:spPr bwMode="auto">
          <a:xfrm>
            <a:off x="-26988" y="468313"/>
            <a:ext cx="6858001" cy="0"/>
          </a:xfrm>
          <a:prstGeom prst="line">
            <a:avLst/>
          </a:prstGeom>
          <a:noFill/>
          <a:ln w="9525">
            <a:solidFill>
              <a:srgbClr val="6699FF"/>
            </a:solidFill>
            <a:round/>
            <a:headEnd/>
            <a:tailEnd/>
          </a:ln>
          <a:effectLst/>
        </p:spPr>
        <p:txBody>
          <a:bodyPr/>
          <a:lstStyle/>
          <a:p>
            <a:pPr>
              <a:defRPr/>
            </a:pPr>
            <a:endParaRPr lang="en-CA">
              <a:cs typeface="+mn-cs"/>
            </a:endParaRPr>
          </a:p>
        </p:txBody>
      </p:sp>
      <p:sp>
        <p:nvSpPr>
          <p:cNvPr id="11299" name="Line 35"/>
          <p:cNvSpPr>
            <a:spLocks noChangeShapeType="1"/>
          </p:cNvSpPr>
          <p:nvPr/>
        </p:nvSpPr>
        <p:spPr bwMode="auto">
          <a:xfrm>
            <a:off x="0" y="8748713"/>
            <a:ext cx="6858000" cy="0"/>
          </a:xfrm>
          <a:prstGeom prst="line">
            <a:avLst/>
          </a:prstGeom>
          <a:noFill/>
          <a:ln w="9525">
            <a:solidFill>
              <a:srgbClr val="6699FF"/>
            </a:solidFill>
            <a:round/>
            <a:headEnd/>
            <a:tailEnd/>
          </a:ln>
          <a:effectLst/>
        </p:spPr>
        <p:txBody>
          <a:bodyPr/>
          <a:lstStyle/>
          <a:p>
            <a:pPr>
              <a:defRPr/>
            </a:pPr>
            <a:endParaRPr lang="en-CA">
              <a:cs typeface="+mn-cs"/>
            </a:endParaRPr>
          </a:p>
        </p:txBody>
      </p:sp>
      <p:sp>
        <p:nvSpPr>
          <p:cNvPr id="11300" name="Line 36"/>
          <p:cNvSpPr>
            <a:spLocks noChangeShapeType="1"/>
          </p:cNvSpPr>
          <p:nvPr/>
        </p:nvSpPr>
        <p:spPr bwMode="auto">
          <a:xfrm>
            <a:off x="-26988" y="8964613"/>
            <a:ext cx="6858001" cy="0"/>
          </a:xfrm>
          <a:prstGeom prst="line">
            <a:avLst/>
          </a:prstGeom>
          <a:noFill/>
          <a:ln w="9525">
            <a:solidFill>
              <a:srgbClr val="6699FF"/>
            </a:solidFill>
            <a:round/>
            <a:headEnd/>
            <a:tailEnd/>
          </a:ln>
          <a:effectLst/>
        </p:spPr>
        <p:txBody>
          <a:bodyPr/>
          <a:lstStyle/>
          <a:p>
            <a:pPr>
              <a:defRPr/>
            </a:pPr>
            <a:endParaRPr lang="en-CA">
              <a:cs typeface="+mn-cs"/>
            </a:endParaRPr>
          </a:p>
        </p:txBody>
      </p:sp>
      <p:sp>
        <p:nvSpPr>
          <p:cNvPr id="11301" name="Line 37"/>
          <p:cNvSpPr>
            <a:spLocks noChangeShapeType="1"/>
          </p:cNvSpPr>
          <p:nvPr/>
        </p:nvSpPr>
        <p:spPr bwMode="auto">
          <a:xfrm>
            <a:off x="0" y="1547813"/>
            <a:ext cx="6858000" cy="0"/>
          </a:xfrm>
          <a:prstGeom prst="line">
            <a:avLst/>
          </a:prstGeom>
          <a:noFill/>
          <a:ln w="9525">
            <a:solidFill>
              <a:srgbClr val="6699FF"/>
            </a:solidFill>
            <a:round/>
            <a:headEnd/>
            <a:tailEnd/>
          </a:ln>
          <a:effectLst/>
        </p:spPr>
        <p:txBody>
          <a:bodyPr/>
          <a:lstStyle/>
          <a:p>
            <a:pPr>
              <a:defRPr/>
            </a:pPr>
            <a:endParaRPr lang="en-CA">
              <a:cs typeface="+mn-cs"/>
            </a:endParaRPr>
          </a:p>
        </p:txBody>
      </p:sp>
      <p:sp>
        <p:nvSpPr>
          <p:cNvPr id="11302" name="Line 38"/>
          <p:cNvSpPr>
            <a:spLocks noChangeShapeType="1"/>
          </p:cNvSpPr>
          <p:nvPr/>
        </p:nvSpPr>
        <p:spPr bwMode="auto">
          <a:xfrm>
            <a:off x="-26988" y="1763713"/>
            <a:ext cx="6858001" cy="0"/>
          </a:xfrm>
          <a:prstGeom prst="line">
            <a:avLst/>
          </a:prstGeom>
          <a:noFill/>
          <a:ln w="9525">
            <a:solidFill>
              <a:srgbClr val="6699FF"/>
            </a:solidFill>
            <a:round/>
            <a:headEnd/>
            <a:tailEnd/>
          </a:ln>
          <a:effectLst/>
        </p:spPr>
        <p:txBody>
          <a:bodyPr/>
          <a:lstStyle/>
          <a:p>
            <a:pPr>
              <a:defRPr/>
            </a:pPr>
            <a:endParaRPr lang="en-CA">
              <a:cs typeface="+mn-cs"/>
            </a:endParaRPr>
          </a:p>
        </p:txBody>
      </p:sp>
      <p:sp>
        <p:nvSpPr>
          <p:cNvPr id="11303" name="Line 39"/>
          <p:cNvSpPr>
            <a:spLocks noChangeShapeType="1"/>
          </p:cNvSpPr>
          <p:nvPr/>
        </p:nvSpPr>
        <p:spPr bwMode="auto">
          <a:xfrm>
            <a:off x="0" y="4572000"/>
            <a:ext cx="6858000" cy="0"/>
          </a:xfrm>
          <a:prstGeom prst="line">
            <a:avLst/>
          </a:prstGeom>
          <a:noFill/>
          <a:ln w="9525">
            <a:solidFill>
              <a:srgbClr val="6699FF"/>
            </a:solidFill>
            <a:round/>
            <a:headEnd/>
            <a:tailEnd/>
          </a:ln>
          <a:effectLst/>
        </p:spPr>
        <p:txBody>
          <a:bodyPr/>
          <a:lstStyle/>
          <a:p>
            <a:pPr>
              <a:defRPr/>
            </a:pPr>
            <a:endParaRPr lang="en-CA">
              <a:cs typeface="+mn-cs"/>
            </a:endParaRPr>
          </a:p>
        </p:txBody>
      </p:sp>
      <p:sp>
        <p:nvSpPr>
          <p:cNvPr id="11304" name="Line 40"/>
          <p:cNvSpPr>
            <a:spLocks noChangeShapeType="1"/>
          </p:cNvSpPr>
          <p:nvPr/>
        </p:nvSpPr>
        <p:spPr bwMode="auto">
          <a:xfrm>
            <a:off x="-26988" y="4787900"/>
            <a:ext cx="6858001" cy="0"/>
          </a:xfrm>
          <a:prstGeom prst="line">
            <a:avLst/>
          </a:prstGeom>
          <a:noFill/>
          <a:ln w="9525">
            <a:solidFill>
              <a:srgbClr val="6699FF"/>
            </a:solidFill>
            <a:round/>
            <a:headEnd/>
            <a:tailEnd/>
          </a:ln>
          <a:effectLst/>
        </p:spPr>
        <p:txBody>
          <a:bodyPr/>
          <a:lstStyle/>
          <a:p>
            <a:pPr>
              <a:defRPr/>
            </a:pPr>
            <a:endParaRPr lang="en-CA">
              <a:cs typeface="+mn-cs"/>
            </a:endParaRPr>
          </a:p>
        </p:txBody>
      </p:sp>
      <p:sp>
        <p:nvSpPr>
          <p:cNvPr id="11305" name="Line 41"/>
          <p:cNvSpPr>
            <a:spLocks noChangeShapeType="1"/>
          </p:cNvSpPr>
          <p:nvPr/>
        </p:nvSpPr>
        <p:spPr bwMode="auto">
          <a:xfrm>
            <a:off x="0" y="7596188"/>
            <a:ext cx="6858000" cy="0"/>
          </a:xfrm>
          <a:prstGeom prst="line">
            <a:avLst/>
          </a:prstGeom>
          <a:noFill/>
          <a:ln w="9525">
            <a:solidFill>
              <a:srgbClr val="6699FF"/>
            </a:solidFill>
            <a:round/>
            <a:headEnd/>
            <a:tailEnd/>
          </a:ln>
          <a:effectLst/>
        </p:spPr>
        <p:txBody>
          <a:bodyPr/>
          <a:lstStyle/>
          <a:p>
            <a:pPr>
              <a:defRPr/>
            </a:pPr>
            <a:endParaRPr lang="en-CA">
              <a:cs typeface="+mn-cs"/>
            </a:endParaRPr>
          </a:p>
        </p:txBody>
      </p:sp>
      <p:sp>
        <p:nvSpPr>
          <p:cNvPr id="11306" name="Line 42"/>
          <p:cNvSpPr>
            <a:spLocks noChangeShapeType="1"/>
          </p:cNvSpPr>
          <p:nvPr/>
        </p:nvSpPr>
        <p:spPr bwMode="auto">
          <a:xfrm>
            <a:off x="-26988" y="7812088"/>
            <a:ext cx="6858001" cy="0"/>
          </a:xfrm>
          <a:prstGeom prst="line">
            <a:avLst/>
          </a:prstGeom>
          <a:noFill/>
          <a:ln w="9525">
            <a:solidFill>
              <a:srgbClr val="6699FF"/>
            </a:solidFill>
            <a:round/>
            <a:headEnd/>
            <a:tailEnd/>
          </a:ln>
          <a:effectLst/>
        </p:spPr>
        <p:txBody>
          <a:bodyPr/>
          <a:lstStyle/>
          <a:p>
            <a:pPr>
              <a:defRPr/>
            </a:pPr>
            <a:endParaRPr lang="en-CA">
              <a:cs typeface="+mn-cs"/>
            </a:endParaRPr>
          </a:p>
        </p:txBody>
      </p:sp>
      <p:sp>
        <p:nvSpPr>
          <p:cNvPr id="11309" name="Line 45"/>
          <p:cNvSpPr>
            <a:spLocks noChangeShapeType="1"/>
          </p:cNvSpPr>
          <p:nvPr/>
        </p:nvSpPr>
        <p:spPr bwMode="auto">
          <a:xfrm>
            <a:off x="3213100" y="14288"/>
            <a:ext cx="0" cy="9144000"/>
          </a:xfrm>
          <a:prstGeom prst="line">
            <a:avLst/>
          </a:prstGeom>
          <a:noFill/>
          <a:ln w="9525">
            <a:solidFill>
              <a:srgbClr val="6699FF"/>
            </a:solidFill>
            <a:round/>
            <a:headEnd/>
            <a:tailEnd/>
          </a:ln>
          <a:effectLst/>
        </p:spPr>
        <p:txBody>
          <a:bodyPr/>
          <a:lstStyle/>
          <a:p>
            <a:pPr>
              <a:defRPr/>
            </a:pPr>
            <a:endParaRPr lang="en-CA">
              <a:cs typeface="+mn-cs"/>
            </a:endParaRPr>
          </a:p>
        </p:txBody>
      </p:sp>
      <p:sp>
        <p:nvSpPr>
          <p:cNvPr id="11310" name="Line 46"/>
          <p:cNvSpPr>
            <a:spLocks noChangeShapeType="1"/>
          </p:cNvSpPr>
          <p:nvPr/>
        </p:nvSpPr>
        <p:spPr bwMode="auto">
          <a:xfrm>
            <a:off x="3429000" y="-20638"/>
            <a:ext cx="0" cy="9144001"/>
          </a:xfrm>
          <a:prstGeom prst="line">
            <a:avLst/>
          </a:prstGeom>
          <a:noFill/>
          <a:ln w="9525">
            <a:solidFill>
              <a:srgbClr val="6699FF"/>
            </a:solidFill>
            <a:round/>
            <a:headEnd/>
            <a:tailEnd/>
          </a:ln>
          <a:effectLst/>
        </p:spPr>
        <p:txBody>
          <a:bodyPr/>
          <a:lstStyle/>
          <a:p>
            <a:pPr>
              <a:defRPr/>
            </a:pPr>
            <a:endParaRPr lang="en-CA">
              <a:cs typeface="+mn-cs"/>
            </a:endParaRPr>
          </a:p>
        </p:txBody>
      </p:sp>
      <p:sp>
        <p:nvSpPr>
          <p:cNvPr id="11311" name="Text Box 47"/>
          <p:cNvSpPr txBox="1">
            <a:spLocks noChangeArrowheads="1"/>
          </p:cNvSpPr>
          <p:nvPr/>
        </p:nvSpPr>
        <p:spPr bwMode="auto">
          <a:xfrm>
            <a:off x="4060825" y="8897938"/>
            <a:ext cx="1744663" cy="274637"/>
          </a:xfrm>
          <a:prstGeom prst="rect">
            <a:avLst/>
          </a:prstGeom>
          <a:noFill/>
          <a:ln w="9525">
            <a:noFill/>
            <a:miter lim="800000"/>
            <a:headEnd/>
            <a:tailEnd/>
          </a:ln>
          <a:effectLst/>
        </p:spPr>
        <p:txBody>
          <a:bodyPr wrap="none" lIns="91424" tIns="45712" rIns="91424" bIns="45712">
            <a:spAutoFit/>
          </a:bodyPr>
          <a:lstStyle/>
          <a:p>
            <a:pPr>
              <a:defRPr/>
            </a:pPr>
            <a:r>
              <a:rPr lang="en-CA" sz="1200" b="0" i="0">
                <a:solidFill>
                  <a:srgbClr val="0050F0"/>
                </a:solidFill>
                <a:cs typeface="+mn-cs"/>
              </a:rPr>
              <a:t>Back_up_page_master</a:t>
            </a:r>
          </a:p>
        </p:txBody>
      </p:sp>
      <p:sp>
        <p:nvSpPr>
          <p:cNvPr id="11312" name="Rectangle 48"/>
          <p:cNvSpPr>
            <a:spLocks noChangeArrowheads="1"/>
          </p:cNvSpPr>
          <p:nvPr/>
        </p:nvSpPr>
        <p:spPr bwMode="auto">
          <a:xfrm>
            <a:off x="331788" y="322263"/>
            <a:ext cx="6121400" cy="217487"/>
          </a:xfrm>
          <a:prstGeom prst="rect">
            <a:avLst/>
          </a:prstGeom>
          <a:gradFill rotWithShape="1">
            <a:gsLst>
              <a:gs pos="0">
                <a:srgbClr val="6699FF">
                  <a:gamma/>
                  <a:shade val="46275"/>
                  <a:invGamma/>
                </a:srgbClr>
              </a:gs>
              <a:gs pos="100000">
                <a:srgbClr val="6699FF"/>
              </a:gs>
            </a:gsLst>
            <a:lin ang="5400000" scaled="1"/>
          </a:gradFill>
          <a:ln w="9525">
            <a:solidFill>
              <a:schemeClr val="tx1"/>
            </a:solidFill>
            <a:miter lim="800000"/>
            <a:headEnd/>
            <a:tailEnd/>
          </a:ln>
          <a:effectLst/>
        </p:spPr>
        <p:txBody>
          <a:bodyPr wrap="none" anchor="ctr"/>
          <a:lstStyle/>
          <a:p>
            <a:pPr>
              <a:defRPr/>
            </a:pPr>
            <a:endParaRPr lang="en-CA">
              <a:cs typeface="+mn-cs"/>
            </a:endParaRPr>
          </a:p>
        </p:txBody>
      </p:sp>
      <p:sp>
        <p:nvSpPr>
          <p:cNvPr id="11313" name="AutoShape 49"/>
          <p:cNvSpPr>
            <a:spLocks noChangeArrowheads="1"/>
          </p:cNvSpPr>
          <p:nvPr/>
        </p:nvSpPr>
        <p:spPr bwMode="auto">
          <a:xfrm>
            <a:off x="260350" y="138113"/>
            <a:ext cx="6264275" cy="331787"/>
          </a:xfrm>
          <a:prstGeom prst="roundRect">
            <a:avLst>
              <a:gd name="adj" fmla="val 16667"/>
            </a:avLst>
          </a:prstGeom>
          <a:solidFill>
            <a:schemeClr val="bg1"/>
          </a:solidFill>
          <a:ln w="9525">
            <a:solidFill>
              <a:schemeClr val="accent2"/>
            </a:solidFill>
            <a:round/>
            <a:headEnd/>
            <a:tailEnd/>
          </a:ln>
          <a:effectLst/>
        </p:spPr>
        <p:txBody>
          <a:bodyPr wrap="none" anchor="ctr"/>
          <a:lstStyle/>
          <a:p>
            <a:pPr>
              <a:defRPr/>
            </a:pPr>
            <a:endParaRPr lang="en-CA">
              <a:cs typeface="+mn-cs"/>
            </a:endParaRPr>
          </a:p>
        </p:txBody>
      </p:sp>
      <p:sp>
        <p:nvSpPr>
          <p:cNvPr id="11315" name="Rectangle 51"/>
          <p:cNvSpPr>
            <a:spLocks noChangeArrowheads="1"/>
          </p:cNvSpPr>
          <p:nvPr/>
        </p:nvSpPr>
        <p:spPr bwMode="auto">
          <a:xfrm>
            <a:off x="488950" y="107950"/>
            <a:ext cx="1390650" cy="366713"/>
          </a:xfrm>
          <a:prstGeom prst="rect">
            <a:avLst/>
          </a:prstGeom>
          <a:noFill/>
          <a:ln w="9525">
            <a:noFill/>
            <a:miter lim="800000"/>
            <a:headEnd/>
            <a:tailEnd/>
          </a:ln>
          <a:effectLst/>
        </p:spPr>
        <p:txBody>
          <a:bodyPr wrap="none" lIns="91424" tIns="45712" rIns="91424" bIns="45712">
            <a:spAutoFit/>
          </a:bodyPr>
          <a:lstStyle/>
          <a:p>
            <a:pPr>
              <a:defRPr/>
            </a:pPr>
            <a:r>
              <a:rPr lang="en-US" sz="1800" i="0">
                <a:solidFill>
                  <a:srgbClr val="000066"/>
                </a:solidFill>
                <a:cs typeface="+mn-cs"/>
              </a:rPr>
              <a:t>Inside</a:t>
            </a:r>
            <a:r>
              <a:rPr lang="en-US" sz="1800" i="0">
                <a:solidFill>
                  <a:srgbClr val="000000"/>
                </a:solidFill>
                <a:cs typeface="+mn-cs"/>
              </a:rPr>
              <a:t> </a:t>
            </a:r>
            <a:r>
              <a:rPr lang="en-US" sz="1800" i="0">
                <a:solidFill>
                  <a:srgbClr val="666699"/>
                </a:solidFill>
                <a:cs typeface="+mn-cs"/>
              </a:rPr>
              <a:t>RAP</a:t>
            </a:r>
            <a:endParaRPr lang="en-CA" sz="1800" i="0">
              <a:solidFill>
                <a:srgbClr val="666699"/>
              </a:solidFill>
              <a:cs typeface="+mn-cs"/>
            </a:endParaRPr>
          </a:p>
        </p:txBody>
      </p:sp>
      <p:sp>
        <p:nvSpPr>
          <p:cNvPr id="11316" name="AutoShape 52"/>
          <p:cNvSpPr>
            <a:spLocks noChangeArrowheads="1"/>
          </p:cNvSpPr>
          <p:nvPr/>
        </p:nvSpPr>
        <p:spPr bwMode="auto">
          <a:xfrm>
            <a:off x="295275" y="212725"/>
            <a:ext cx="182563" cy="198438"/>
          </a:xfrm>
          <a:prstGeom prst="roundRect">
            <a:avLst>
              <a:gd name="adj" fmla="val 16667"/>
            </a:avLst>
          </a:prstGeom>
          <a:solidFill>
            <a:schemeClr val="bg1"/>
          </a:solidFill>
          <a:ln w="3175">
            <a:solidFill>
              <a:srgbClr val="6699FF"/>
            </a:solidFill>
            <a:round/>
            <a:headEnd/>
            <a:tailEnd/>
          </a:ln>
          <a:effectLst/>
        </p:spPr>
        <p:txBody>
          <a:bodyPr wrap="none" anchor="ctr"/>
          <a:lstStyle/>
          <a:p>
            <a:pPr>
              <a:defRPr/>
            </a:pPr>
            <a:endParaRPr lang="en-CA">
              <a:cs typeface="+mn-cs"/>
            </a:endParaRPr>
          </a:p>
        </p:txBody>
      </p:sp>
      <p:grpSp>
        <p:nvGrpSpPr>
          <p:cNvPr id="7195" name="Group 53"/>
          <p:cNvGrpSpPr>
            <a:grpSpLocks/>
          </p:cNvGrpSpPr>
          <p:nvPr/>
        </p:nvGrpSpPr>
        <p:grpSpPr bwMode="auto">
          <a:xfrm>
            <a:off x="188913" y="8748713"/>
            <a:ext cx="6121400" cy="361950"/>
            <a:chOff x="300" y="5511"/>
            <a:chExt cx="3720" cy="227"/>
          </a:xfrm>
        </p:grpSpPr>
        <p:sp>
          <p:nvSpPr>
            <p:cNvPr id="11318" name="Line 54"/>
            <p:cNvSpPr>
              <a:spLocks noChangeShapeType="1"/>
            </p:cNvSpPr>
            <p:nvPr/>
          </p:nvSpPr>
          <p:spPr bwMode="auto">
            <a:xfrm>
              <a:off x="300" y="5511"/>
              <a:ext cx="3720" cy="0"/>
            </a:xfrm>
            <a:prstGeom prst="line">
              <a:avLst/>
            </a:prstGeom>
            <a:noFill/>
            <a:ln w="9525">
              <a:solidFill>
                <a:schemeClr val="accent2"/>
              </a:solidFill>
              <a:round/>
              <a:headEnd/>
              <a:tailEnd/>
            </a:ln>
            <a:effectLst/>
          </p:spPr>
          <p:txBody>
            <a:bodyPr/>
            <a:lstStyle/>
            <a:p>
              <a:pPr>
                <a:defRPr/>
              </a:pPr>
              <a:endParaRPr lang="en-CA">
                <a:cs typeface="+mn-cs"/>
              </a:endParaRPr>
            </a:p>
          </p:txBody>
        </p:sp>
        <p:sp>
          <p:nvSpPr>
            <p:cNvPr id="11319" name="Line 55"/>
            <p:cNvSpPr>
              <a:spLocks noChangeShapeType="1"/>
            </p:cNvSpPr>
            <p:nvPr/>
          </p:nvSpPr>
          <p:spPr bwMode="auto">
            <a:xfrm>
              <a:off x="300" y="5738"/>
              <a:ext cx="3720" cy="0"/>
            </a:xfrm>
            <a:prstGeom prst="line">
              <a:avLst/>
            </a:prstGeom>
            <a:noFill/>
            <a:ln w="9525">
              <a:solidFill>
                <a:schemeClr val="accent2"/>
              </a:solidFill>
              <a:round/>
              <a:headEnd/>
              <a:tailEnd/>
            </a:ln>
            <a:effectLst/>
          </p:spPr>
          <p:txBody>
            <a:bodyPr/>
            <a:lstStyle/>
            <a:p>
              <a:pPr>
                <a:defRPr/>
              </a:pPr>
              <a:endParaRPr lang="en-CA">
                <a:cs typeface="+mn-cs"/>
              </a:endParaRPr>
            </a:p>
          </p:txBody>
        </p:sp>
      </p:grpSp>
      <p:sp>
        <p:nvSpPr>
          <p:cNvPr id="11321" name="Text Box 57"/>
          <p:cNvSpPr txBox="1">
            <a:spLocks noChangeArrowheads="1"/>
          </p:cNvSpPr>
          <p:nvPr/>
        </p:nvSpPr>
        <p:spPr bwMode="auto">
          <a:xfrm>
            <a:off x="260350" y="8820150"/>
            <a:ext cx="4330700" cy="288925"/>
          </a:xfrm>
          <a:prstGeom prst="rect">
            <a:avLst/>
          </a:prstGeom>
          <a:noFill/>
          <a:ln w="9525">
            <a:noFill/>
            <a:miter lim="800000"/>
            <a:headEnd/>
            <a:tailEnd/>
          </a:ln>
          <a:effectLst/>
        </p:spPr>
        <p:txBody>
          <a:bodyPr wrap="none" lIns="91424" tIns="45712" rIns="91424" bIns="45712">
            <a:spAutoFit/>
          </a:bodyPr>
          <a:lstStyle/>
          <a:p>
            <a:pPr>
              <a:lnSpc>
                <a:spcPct val="80000"/>
              </a:lnSpc>
              <a:defRPr/>
            </a:pPr>
            <a:r>
              <a:rPr lang="en-CA" sz="800" b="0" i="0">
                <a:cs typeface="+mn-cs"/>
              </a:rPr>
              <a:t>Citizenship Immigration Canada Headquarters, 365 Laurier Av. West, Ottawa, ON, K1A 1L1</a:t>
            </a:r>
          </a:p>
          <a:p>
            <a:pPr>
              <a:lnSpc>
                <a:spcPct val="80000"/>
              </a:lnSpc>
              <a:defRPr/>
            </a:pPr>
            <a:endParaRPr lang="en-CA" sz="800" b="0" i="0">
              <a:cs typeface="+mn-cs"/>
            </a:endParaRPr>
          </a:p>
        </p:txBody>
      </p:sp>
      <p:sp>
        <p:nvSpPr>
          <p:cNvPr id="11322" name="Text Box 58"/>
          <p:cNvSpPr txBox="1">
            <a:spLocks noChangeArrowheads="1"/>
          </p:cNvSpPr>
          <p:nvPr/>
        </p:nvSpPr>
        <p:spPr bwMode="auto">
          <a:xfrm>
            <a:off x="285750" y="8915400"/>
            <a:ext cx="2397125" cy="336550"/>
          </a:xfrm>
          <a:prstGeom prst="rect">
            <a:avLst/>
          </a:prstGeom>
          <a:noFill/>
          <a:ln w="9525">
            <a:noFill/>
            <a:miter lim="800000"/>
            <a:headEnd/>
            <a:tailEnd/>
          </a:ln>
          <a:effectLst/>
        </p:spPr>
        <p:txBody>
          <a:bodyPr wrap="none" lIns="91424" tIns="45712" rIns="91424" bIns="45712">
            <a:spAutoFit/>
          </a:bodyPr>
          <a:lstStyle/>
          <a:p>
            <a:pPr>
              <a:defRPr/>
            </a:pPr>
            <a:r>
              <a:rPr lang="en-CA" sz="800" b="0" i="0">
                <a:cs typeface="+mn-cs"/>
              </a:rPr>
              <a:t>Contact:  iyad.dakka@cic.gc.ca   (613) 952-5828</a:t>
            </a:r>
          </a:p>
          <a:p>
            <a:pPr>
              <a:defRPr/>
            </a:pPr>
            <a:endParaRPr lang="en-CA" sz="800" b="0" i="0">
              <a:cs typeface="+mn-cs"/>
            </a:endParaRP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30188" algn="l" rtl="0" eaLnBrk="0" fontAlgn="base" hangingPunct="0">
        <a:spcBef>
          <a:spcPct val="20000"/>
        </a:spcBef>
        <a:spcAft>
          <a:spcPct val="0"/>
        </a:spcAft>
        <a:buChar char="»"/>
        <a:defRPr sz="2000">
          <a:solidFill>
            <a:schemeClr val="tx1"/>
          </a:solidFill>
          <a:latin typeface="+mn-lt"/>
        </a:defRPr>
      </a:lvl5pPr>
      <a:lvl6pPr marL="2514600" indent="-230188" algn="l" rtl="0" fontAlgn="base">
        <a:spcBef>
          <a:spcPct val="20000"/>
        </a:spcBef>
        <a:spcAft>
          <a:spcPct val="0"/>
        </a:spcAft>
        <a:buChar char="»"/>
        <a:defRPr sz="2000">
          <a:solidFill>
            <a:schemeClr val="tx1"/>
          </a:solidFill>
          <a:latin typeface="+mn-lt"/>
        </a:defRPr>
      </a:lvl6pPr>
      <a:lvl7pPr marL="2971800" indent="-230188" algn="l" rtl="0" fontAlgn="base">
        <a:spcBef>
          <a:spcPct val="20000"/>
        </a:spcBef>
        <a:spcAft>
          <a:spcPct val="0"/>
        </a:spcAft>
        <a:buChar char="»"/>
        <a:defRPr sz="2000">
          <a:solidFill>
            <a:schemeClr val="tx1"/>
          </a:solidFill>
          <a:latin typeface="+mn-lt"/>
        </a:defRPr>
      </a:lvl7pPr>
      <a:lvl8pPr marL="3429000" indent="-230188" algn="l" rtl="0" fontAlgn="base">
        <a:spcBef>
          <a:spcPct val="20000"/>
        </a:spcBef>
        <a:spcAft>
          <a:spcPct val="0"/>
        </a:spcAft>
        <a:buChar char="»"/>
        <a:defRPr sz="2000">
          <a:solidFill>
            <a:schemeClr val="tx1"/>
          </a:solidFill>
          <a:latin typeface="+mn-lt"/>
        </a:defRPr>
      </a:lvl8pPr>
      <a:lvl9pPr marL="3886200" indent="-230188"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DACD98"/>
            </a:gs>
            <a:gs pos="100000">
              <a:srgbClr val="EDE7CD"/>
            </a:gs>
          </a:gsLst>
          <a:lin ang="0" scaled="1"/>
        </a:gra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42900" y="366713"/>
            <a:ext cx="6172200" cy="1524000"/>
          </a:xfrm>
          <a:prstGeom prst="rect">
            <a:avLst/>
          </a:prstGeom>
          <a:noFill/>
          <a:ln w="9525">
            <a:noFill/>
            <a:miter lim="800000"/>
            <a:headEnd/>
            <a:tailEnd/>
          </a:ln>
        </p:spPr>
        <p:txBody>
          <a:bodyPr vert="horz" wrap="square" lIns="91424" tIns="45712" rIns="91424" bIns="45712" numCol="1" anchor="ctr" anchorCtr="0" compatLnSpc="1">
            <a:prstTxWarp prst="textNoShape">
              <a:avLst/>
            </a:prstTxWarp>
          </a:bodyPr>
          <a:lstStyle/>
          <a:p>
            <a:pPr lvl="0"/>
            <a:r>
              <a:rPr lang="en-CA" smtClean="0"/>
              <a:t>Click to edit Master title style</a:t>
            </a:r>
          </a:p>
        </p:txBody>
      </p:sp>
      <p:sp>
        <p:nvSpPr>
          <p:cNvPr id="8195" name="Rectangle 3"/>
          <p:cNvSpPr>
            <a:spLocks noGrp="1" noChangeArrowheads="1"/>
          </p:cNvSpPr>
          <p:nvPr>
            <p:ph type="body" idx="1"/>
          </p:nvPr>
        </p:nvSpPr>
        <p:spPr bwMode="auto">
          <a:xfrm>
            <a:off x="352425" y="2147888"/>
            <a:ext cx="6172200" cy="6034087"/>
          </a:xfrm>
          <a:prstGeom prst="rect">
            <a:avLst/>
          </a:prstGeom>
          <a:noFill/>
          <a:ln w="9525">
            <a:noFill/>
            <a:miter lim="800000"/>
            <a:headEnd/>
            <a:tailEnd/>
          </a:ln>
        </p:spPr>
        <p:txBody>
          <a:bodyPr vert="horz" wrap="square" lIns="91424" tIns="45712" rIns="91424" bIns="45712"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p>
        </p:txBody>
      </p:sp>
      <p:sp>
        <p:nvSpPr>
          <p:cNvPr id="12317" name="AutoShape 29"/>
          <p:cNvSpPr>
            <a:spLocks noChangeArrowheads="1"/>
          </p:cNvSpPr>
          <p:nvPr/>
        </p:nvSpPr>
        <p:spPr bwMode="auto">
          <a:xfrm>
            <a:off x="357188" y="138113"/>
            <a:ext cx="6264275" cy="331787"/>
          </a:xfrm>
          <a:prstGeom prst="roundRect">
            <a:avLst>
              <a:gd name="adj" fmla="val 16667"/>
            </a:avLst>
          </a:prstGeom>
          <a:solidFill>
            <a:schemeClr val="bg1"/>
          </a:solidFill>
          <a:ln w="9525">
            <a:noFill/>
            <a:round/>
            <a:headEnd/>
            <a:tailEnd/>
          </a:ln>
          <a:effectLst/>
        </p:spPr>
        <p:txBody>
          <a:bodyPr wrap="none" anchor="ctr"/>
          <a:lstStyle/>
          <a:p>
            <a:pPr>
              <a:defRPr/>
            </a:pPr>
            <a:endParaRPr lang="en-CA">
              <a:cs typeface="+mn-cs"/>
            </a:endParaRPr>
          </a:p>
        </p:txBody>
      </p:sp>
      <p:sp>
        <p:nvSpPr>
          <p:cNvPr id="12318" name="Text Box 30"/>
          <p:cNvSpPr txBox="1">
            <a:spLocks noChangeArrowheads="1"/>
          </p:cNvSpPr>
          <p:nvPr/>
        </p:nvSpPr>
        <p:spPr bwMode="auto">
          <a:xfrm>
            <a:off x="271463" y="0"/>
            <a:ext cx="4897437" cy="481013"/>
          </a:xfrm>
          <a:prstGeom prst="rect">
            <a:avLst/>
          </a:prstGeom>
          <a:noFill/>
          <a:ln w="9525">
            <a:noFill/>
            <a:miter lim="800000"/>
            <a:headEnd/>
            <a:tailEnd/>
          </a:ln>
          <a:effectLst/>
        </p:spPr>
        <p:txBody>
          <a:bodyPr lIns="91424" tIns="45712" rIns="91424" bIns="45712">
            <a:spAutoFit/>
          </a:bodyPr>
          <a:lstStyle/>
          <a:p>
            <a:pPr>
              <a:lnSpc>
                <a:spcPct val="150000"/>
              </a:lnSpc>
              <a:defRPr/>
            </a:pPr>
            <a:r>
              <a:rPr lang="en-CA" sz="900" i="0">
                <a:cs typeface="+mn-cs"/>
              </a:rPr>
              <a:t> </a:t>
            </a:r>
            <a:endParaRPr lang="en-CA" sz="700" i="0">
              <a:solidFill>
                <a:schemeClr val="bg1"/>
              </a:solidFill>
              <a:cs typeface="+mn-cs"/>
            </a:endParaRPr>
          </a:p>
          <a:p>
            <a:pPr>
              <a:lnSpc>
                <a:spcPct val="150000"/>
              </a:lnSpc>
              <a:defRPr/>
            </a:pPr>
            <a:r>
              <a:rPr lang="en-CA" sz="800" i="0">
                <a:solidFill>
                  <a:schemeClr val="bg1"/>
                </a:solidFill>
                <a:cs typeface="+mn-cs"/>
              </a:rPr>
              <a:t>                                                                                                                           </a:t>
            </a:r>
            <a:endParaRPr lang="en-CA" sz="700" i="0">
              <a:solidFill>
                <a:schemeClr val="bg1"/>
              </a:solidFill>
              <a:cs typeface="+mn-cs"/>
            </a:endParaRPr>
          </a:p>
        </p:txBody>
      </p:sp>
      <p:grpSp>
        <p:nvGrpSpPr>
          <p:cNvPr id="8198" name="Group 32"/>
          <p:cNvGrpSpPr>
            <a:grpSpLocks/>
          </p:cNvGrpSpPr>
          <p:nvPr/>
        </p:nvGrpSpPr>
        <p:grpSpPr bwMode="auto">
          <a:xfrm>
            <a:off x="438150" y="8839200"/>
            <a:ext cx="6121400" cy="304800"/>
            <a:chOff x="300" y="5511"/>
            <a:chExt cx="3720" cy="227"/>
          </a:xfrm>
        </p:grpSpPr>
        <p:sp>
          <p:nvSpPr>
            <p:cNvPr id="12321" name="Line 33"/>
            <p:cNvSpPr>
              <a:spLocks noChangeShapeType="1"/>
            </p:cNvSpPr>
            <p:nvPr/>
          </p:nvSpPr>
          <p:spPr bwMode="auto">
            <a:xfrm>
              <a:off x="300" y="5511"/>
              <a:ext cx="3720" cy="0"/>
            </a:xfrm>
            <a:prstGeom prst="line">
              <a:avLst/>
            </a:prstGeom>
            <a:noFill/>
            <a:ln w="9525">
              <a:solidFill>
                <a:srgbClr val="7B1B1A"/>
              </a:solidFill>
              <a:round/>
              <a:headEnd/>
              <a:tailEnd/>
            </a:ln>
            <a:effectLst/>
          </p:spPr>
          <p:txBody>
            <a:bodyPr/>
            <a:lstStyle/>
            <a:p>
              <a:pPr>
                <a:defRPr/>
              </a:pPr>
              <a:endParaRPr lang="en-CA">
                <a:cs typeface="+mn-cs"/>
              </a:endParaRPr>
            </a:p>
          </p:txBody>
        </p:sp>
        <p:sp>
          <p:nvSpPr>
            <p:cNvPr id="12322" name="Line 34"/>
            <p:cNvSpPr>
              <a:spLocks noChangeShapeType="1"/>
            </p:cNvSpPr>
            <p:nvPr/>
          </p:nvSpPr>
          <p:spPr bwMode="auto">
            <a:xfrm>
              <a:off x="300" y="5738"/>
              <a:ext cx="3720" cy="0"/>
            </a:xfrm>
            <a:prstGeom prst="line">
              <a:avLst/>
            </a:prstGeom>
            <a:noFill/>
            <a:ln w="9525">
              <a:solidFill>
                <a:schemeClr val="accent2"/>
              </a:solidFill>
              <a:round/>
              <a:headEnd/>
              <a:tailEnd/>
            </a:ln>
            <a:effectLst/>
          </p:spPr>
          <p:txBody>
            <a:bodyPr/>
            <a:lstStyle/>
            <a:p>
              <a:pPr>
                <a:defRPr/>
              </a:pPr>
              <a:endParaRPr lang="en-CA">
                <a:cs typeface="+mn-cs"/>
              </a:endParaRPr>
            </a:p>
          </p:txBody>
        </p:sp>
      </p:grpSp>
      <p:sp>
        <p:nvSpPr>
          <p:cNvPr id="12326" name="Text Box 38"/>
          <p:cNvSpPr txBox="1">
            <a:spLocks noChangeArrowheads="1"/>
          </p:cNvSpPr>
          <p:nvPr userDrawn="1"/>
        </p:nvSpPr>
        <p:spPr bwMode="auto">
          <a:xfrm>
            <a:off x="407988" y="8729663"/>
            <a:ext cx="5343525" cy="244475"/>
          </a:xfrm>
          <a:prstGeom prst="rect">
            <a:avLst/>
          </a:prstGeom>
          <a:noFill/>
          <a:ln w="9525">
            <a:noFill/>
            <a:miter lim="800000"/>
            <a:headEnd/>
            <a:tailEnd/>
          </a:ln>
          <a:effectLst/>
        </p:spPr>
        <p:txBody>
          <a:bodyPr lIns="91424" tIns="45712" rIns="91424" bIns="45712">
            <a:spAutoFit/>
          </a:bodyPr>
          <a:lstStyle/>
          <a:p>
            <a:pPr>
              <a:lnSpc>
                <a:spcPct val="30000"/>
              </a:lnSpc>
              <a:spcBef>
                <a:spcPct val="50000"/>
              </a:spcBef>
              <a:defRPr/>
            </a:pPr>
            <a:r>
              <a:rPr lang="fr-CA" sz="900" b="0" i="0" dirty="0">
                <a:latin typeface="Trebuchet MS" pitchFamily="34" charset="0"/>
                <a:cs typeface="+mn-cs"/>
              </a:rPr>
              <a:t>Citoyenneté et Immigration Canada, 360, avenue Laurier Ouest, Ottawa (Ontario)   K1A 1L1 </a:t>
            </a:r>
          </a:p>
          <a:p>
            <a:pPr>
              <a:lnSpc>
                <a:spcPct val="30000"/>
              </a:lnSpc>
              <a:spcBef>
                <a:spcPct val="50000"/>
              </a:spcBef>
              <a:defRPr/>
            </a:pPr>
            <a:endParaRPr lang="fr-CA" sz="900" b="0" i="0" dirty="0">
              <a:latin typeface="Trebuchet MS" pitchFamily="34" charset="0"/>
              <a:cs typeface="+mn-cs"/>
            </a:endParaRPr>
          </a:p>
        </p:txBody>
      </p:sp>
      <p:sp>
        <p:nvSpPr>
          <p:cNvPr id="12327" name="Text Box 39"/>
          <p:cNvSpPr txBox="1">
            <a:spLocks noChangeArrowheads="1"/>
          </p:cNvSpPr>
          <p:nvPr userDrawn="1"/>
        </p:nvSpPr>
        <p:spPr bwMode="auto">
          <a:xfrm>
            <a:off x="6372225" y="209550"/>
            <a:ext cx="276225" cy="244475"/>
          </a:xfrm>
          <a:prstGeom prst="rect">
            <a:avLst/>
          </a:prstGeom>
          <a:noFill/>
          <a:ln w="9525">
            <a:noFill/>
            <a:miter lim="800000"/>
            <a:headEnd/>
            <a:tailEnd/>
          </a:ln>
          <a:effectLst/>
        </p:spPr>
        <p:txBody>
          <a:bodyPr>
            <a:spAutoFit/>
          </a:bodyPr>
          <a:lstStyle/>
          <a:p>
            <a:pPr>
              <a:spcBef>
                <a:spcPct val="50000"/>
              </a:spcBef>
              <a:defRPr/>
            </a:pPr>
            <a:endParaRPr lang="en-US">
              <a:cs typeface="+mn-cs"/>
            </a:endParaRPr>
          </a:p>
        </p:txBody>
      </p:sp>
    </p:spTree>
  </p:cSld>
  <p:clrMap bg1="lt1" tx1="dk1" bg2="lt2" tx2="dk2" accent1="accent1" accent2="accent2" accent3="accent3" accent4="accent4" accent5="accent5" accent6="accent6" hlink="hlink" folHlink="folHlink"/>
  <p:sldLayoutIdLst>
    <p:sldLayoutId id="2147483724"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3"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30188" algn="l" rtl="0" eaLnBrk="0" fontAlgn="base" hangingPunct="0">
        <a:spcBef>
          <a:spcPct val="20000"/>
        </a:spcBef>
        <a:spcAft>
          <a:spcPct val="0"/>
        </a:spcAft>
        <a:buChar char="»"/>
        <a:defRPr sz="2000">
          <a:solidFill>
            <a:schemeClr val="tx1"/>
          </a:solidFill>
          <a:latin typeface="+mn-lt"/>
        </a:defRPr>
      </a:lvl5pPr>
      <a:lvl6pPr marL="2514600" indent="-230188" algn="l" rtl="0" fontAlgn="base">
        <a:spcBef>
          <a:spcPct val="20000"/>
        </a:spcBef>
        <a:spcAft>
          <a:spcPct val="0"/>
        </a:spcAft>
        <a:buChar char="»"/>
        <a:defRPr sz="2000">
          <a:solidFill>
            <a:schemeClr val="tx1"/>
          </a:solidFill>
          <a:latin typeface="+mn-lt"/>
        </a:defRPr>
      </a:lvl6pPr>
      <a:lvl7pPr marL="2971800" indent="-230188" algn="l" rtl="0" fontAlgn="base">
        <a:spcBef>
          <a:spcPct val="20000"/>
        </a:spcBef>
        <a:spcAft>
          <a:spcPct val="0"/>
        </a:spcAft>
        <a:buChar char="»"/>
        <a:defRPr sz="2000">
          <a:solidFill>
            <a:schemeClr val="tx1"/>
          </a:solidFill>
          <a:latin typeface="+mn-lt"/>
        </a:defRPr>
      </a:lvl7pPr>
      <a:lvl8pPr marL="3429000" indent="-230188" algn="l" rtl="0" fontAlgn="base">
        <a:spcBef>
          <a:spcPct val="20000"/>
        </a:spcBef>
        <a:spcAft>
          <a:spcPct val="0"/>
        </a:spcAft>
        <a:buChar char="»"/>
        <a:defRPr sz="2000">
          <a:solidFill>
            <a:schemeClr val="tx1"/>
          </a:solidFill>
          <a:latin typeface="+mn-lt"/>
        </a:defRPr>
      </a:lvl8pPr>
      <a:lvl9pPr marL="3886200" indent="-230188"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7.xml"/><Relationship Id="rId13" Type="http://schemas.openxmlformats.org/officeDocument/2006/relationships/tags" Target="../tags/tag12.xml"/><Relationship Id="rId18" Type="http://schemas.openxmlformats.org/officeDocument/2006/relationships/tags" Target="../tags/tag17.xml"/><Relationship Id="rId3" Type="http://schemas.openxmlformats.org/officeDocument/2006/relationships/tags" Target="../tags/tag2.xml"/><Relationship Id="rId21" Type="http://schemas.openxmlformats.org/officeDocument/2006/relationships/notesSlide" Target="../notesSlides/notesSlide1.xml"/><Relationship Id="rId7" Type="http://schemas.openxmlformats.org/officeDocument/2006/relationships/tags" Target="../tags/tag6.xml"/><Relationship Id="rId12" Type="http://schemas.openxmlformats.org/officeDocument/2006/relationships/tags" Target="../tags/tag11.xml"/><Relationship Id="rId17" Type="http://schemas.openxmlformats.org/officeDocument/2006/relationships/tags" Target="../tags/tag16.xml"/><Relationship Id="rId25" Type="http://schemas.openxmlformats.org/officeDocument/2006/relationships/oleObject" Target="../embeddings/oleObject1.bin"/><Relationship Id="rId2" Type="http://schemas.openxmlformats.org/officeDocument/2006/relationships/tags" Target="../tags/tag1.xml"/><Relationship Id="rId16" Type="http://schemas.openxmlformats.org/officeDocument/2006/relationships/tags" Target="../tags/tag15.xml"/><Relationship Id="rId20"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tags" Target="../tags/tag5.xml"/><Relationship Id="rId11" Type="http://schemas.openxmlformats.org/officeDocument/2006/relationships/tags" Target="../tags/tag10.xml"/><Relationship Id="rId24" Type="http://schemas.openxmlformats.org/officeDocument/2006/relationships/image" Target="../media/image3.jpeg"/><Relationship Id="rId5" Type="http://schemas.openxmlformats.org/officeDocument/2006/relationships/tags" Target="../tags/tag4.xml"/><Relationship Id="rId15" Type="http://schemas.openxmlformats.org/officeDocument/2006/relationships/tags" Target="../tags/tag14.xml"/><Relationship Id="rId23" Type="http://schemas.openxmlformats.org/officeDocument/2006/relationships/hyperlink" Target="https://provider.medavie.bluecross.ca/" TargetMode="External"/><Relationship Id="rId10" Type="http://schemas.openxmlformats.org/officeDocument/2006/relationships/tags" Target="../tags/tag9.xml"/><Relationship Id="rId19" Type="http://schemas.openxmlformats.org/officeDocument/2006/relationships/tags" Target="../tags/tag18.xml"/><Relationship Id="rId4" Type="http://schemas.openxmlformats.org/officeDocument/2006/relationships/tags" Target="../tags/tag3.xml"/><Relationship Id="rId9" Type="http://schemas.openxmlformats.org/officeDocument/2006/relationships/tags" Target="../tags/tag8.xml"/><Relationship Id="rId14" Type="http://schemas.openxmlformats.org/officeDocument/2006/relationships/tags" Target="../tags/tag13.xml"/><Relationship Id="rId22" Type="http://schemas.openxmlformats.org/officeDocument/2006/relationships/image" Target="../media/image2.jpeg"/></Relationships>
</file>

<file path=ppt/slides/_rels/slide2.xml.rels><?xml version="1.0" encoding="UTF-8" standalone="yes"?>
<Relationships xmlns="http://schemas.openxmlformats.org/package/2006/relationships"><Relationship Id="rId8" Type="http://schemas.openxmlformats.org/officeDocument/2006/relationships/tags" Target="../tags/tag25.xml"/><Relationship Id="rId13" Type="http://schemas.openxmlformats.org/officeDocument/2006/relationships/tags" Target="../tags/tag30.xml"/><Relationship Id="rId18" Type="http://schemas.openxmlformats.org/officeDocument/2006/relationships/image" Target="../media/image5.jpeg"/><Relationship Id="rId3" Type="http://schemas.openxmlformats.org/officeDocument/2006/relationships/tags" Target="../tags/tag20.xml"/><Relationship Id="rId7" Type="http://schemas.openxmlformats.org/officeDocument/2006/relationships/tags" Target="../tags/tag24.xml"/><Relationship Id="rId12" Type="http://schemas.openxmlformats.org/officeDocument/2006/relationships/tags" Target="../tags/tag29.xml"/><Relationship Id="rId17" Type="http://schemas.openxmlformats.org/officeDocument/2006/relationships/image" Target="../media/image4.jpeg"/><Relationship Id="rId2" Type="http://schemas.openxmlformats.org/officeDocument/2006/relationships/tags" Target="../tags/tag19.xml"/><Relationship Id="rId16" Type="http://schemas.openxmlformats.org/officeDocument/2006/relationships/oleObject" Target="../embeddings/oleObject2.bin"/><Relationship Id="rId1" Type="http://schemas.openxmlformats.org/officeDocument/2006/relationships/vmlDrawing" Target="../drawings/vmlDrawing2.vml"/><Relationship Id="rId6" Type="http://schemas.openxmlformats.org/officeDocument/2006/relationships/tags" Target="../tags/tag23.xml"/><Relationship Id="rId11" Type="http://schemas.openxmlformats.org/officeDocument/2006/relationships/tags" Target="../tags/tag28.xml"/><Relationship Id="rId5" Type="http://schemas.openxmlformats.org/officeDocument/2006/relationships/tags" Target="../tags/tag22.xml"/><Relationship Id="rId15" Type="http://schemas.openxmlformats.org/officeDocument/2006/relationships/notesSlide" Target="../notesSlides/notesSlide2.xml"/><Relationship Id="rId10" Type="http://schemas.openxmlformats.org/officeDocument/2006/relationships/tags" Target="../tags/tag27.xml"/><Relationship Id="rId4" Type="http://schemas.openxmlformats.org/officeDocument/2006/relationships/tags" Target="../tags/tag21.xml"/><Relationship Id="rId9" Type="http://schemas.openxmlformats.org/officeDocument/2006/relationships/tags" Target="../tags/tag26.xml"/><Relationship Id="rId14"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8" Type="http://schemas.openxmlformats.org/officeDocument/2006/relationships/tags" Target="../tags/tag37.xml"/><Relationship Id="rId13" Type="http://schemas.openxmlformats.org/officeDocument/2006/relationships/tags" Target="../tags/tag42.xml"/><Relationship Id="rId18" Type="http://schemas.openxmlformats.org/officeDocument/2006/relationships/slideLayout" Target="../slideLayouts/slideLayout15.xml"/><Relationship Id="rId3" Type="http://schemas.openxmlformats.org/officeDocument/2006/relationships/tags" Target="../tags/tag32.xml"/><Relationship Id="rId21" Type="http://schemas.openxmlformats.org/officeDocument/2006/relationships/image" Target="../media/image7.jpeg"/><Relationship Id="rId7" Type="http://schemas.openxmlformats.org/officeDocument/2006/relationships/tags" Target="../tags/tag36.xml"/><Relationship Id="rId12" Type="http://schemas.openxmlformats.org/officeDocument/2006/relationships/tags" Target="../tags/tag41.xml"/><Relationship Id="rId17" Type="http://schemas.openxmlformats.org/officeDocument/2006/relationships/tags" Target="../tags/tag46.xml"/><Relationship Id="rId2" Type="http://schemas.openxmlformats.org/officeDocument/2006/relationships/tags" Target="../tags/tag31.xml"/><Relationship Id="rId16" Type="http://schemas.openxmlformats.org/officeDocument/2006/relationships/tags" Target="../tags/tag45.xml"/><Relationship Id="rId20" Type="http://schemas.openxmlformats.org/officeDocument/2006/relationships/image" Target="../media/image6.jpeg"/><Relationship Id="rId1" Type="http://schemas.openxmlformats.org/officeDocument/2006/relationships/vmlDrawing" Target="../drawings/vmlDrawing3.vml"/><Relationship Id="rId6" Type="http://schemas.openxmlformats.org/officeDocument/2006/relationships/tags" Target="../tags/tag35.xml"/><Relationship Id="rId11" Type="http://schemas.openxmlformats.org/officeDocument/2006/relationships/tags" Target="../tags/tag40.xml"/><Relationship Id="rId5" Type="http://schemas.openxmlformats.org/officeDocument/2006/relationships/tags" Target="../tags/tag34.xml"/><Relationship Id="rId15" Type="http://schemas.openxmlformats.org/officeDocument/2006/relationships/tags" Target="../tags/tag44.xml"/><Relationship Id="rId10" Type="http://schemas.openxmlformats.org/officeDocument/2006/relationships/tags" Target="../tags/tag39.xml"/><Relationship Id="rId19" Type="http://schemas.openxmlformats.org/officeDocument/2006/relationships/oleObject" Target="../embeddings/oleObject3.bin"/><Relationship Id="rId4" Type="http://schemas.openxmlformats.org/officeDocument/2006/relationships/tags" Target="../tags/tag33.xml"/><Relationship Id="rId9" Type="http://schemas.openxmlformats.org/officeDocument/2006/relationships/tags" Target="../tags/tag38.xml"/><Relationship Id="rId14" Type="http://schemas.openxmlformats.org/officeDocument/2006/relationships/tags" Target="../tags/tag43.xml"/></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tags" Target="../tags/tag48.xml"/><Relationship Id="rId7" Type="http://schemas.openxmlformats.org/officeDocument/2006/relationships/tags" Target="../tags/tag52.xml"/><Relationship Id="rId2" Type="http://schemas.openxmlformats.org/officeDocument/2006/relationships/tags" Target="../tags/tag47.xml"/><Relationship Id="rId1" Type="http://schemas.openxmlformats.org/officeDocument/2006/relationships/vmlDrawing" Target="../drawings/vmlDrawing4.vml"/><Relationship Id="rId6" Type="http://schemas.openxmlformats.org/officeDocument/2006/relationships/tags" Target="../tags/tag51.xml"/><Relationship Id="rId5" Type="http://schemas.openxmlformats.org/officeDocument/2006/relationships/tags" Target="../tags/tag50.xml"/><Relationship Id="rId10" Type="http://schemas.openxmlformats.org/officeDocument/2006/relationships/oleObject" Target="../embeddings/oleObject4.bin"/><Relationship Id="rId4" Type="http://schemas.openxmlformats.org/officeDocument/2006/relationships/tags" Target="../tags/tag49.xml"/><Relationship Id="rId9"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tags" Target="../tags/tag54.xml"/><Relationship Id="rId7" Type="http://schemas.openxmlformats.org/officeDocument/2006/relationships/tags" Target="../tags/tag58.xml"/><Relationship Id="rId2" Type="http://schemas.openxmlformats.org/officeDocument/2006/relationships/tags" Target="../tags/tag53.xml"/><Relationship Id="rId1" Type="http://schemas.openxmlformats.org/officeDocument/2006/relationships/vmlDrawing" Target="../drawings/vmlDrawing5.vml"/><Relationship Id="rId6" Type="http://schemas.openxmlformats.org/officeDocument/2006/relationships/tags" Target="../tags/tag57.xml"/><Relationship Id="rId5" Type="http://schemas.openxmlformats.org/officeDocument/2006/relationships/tags" Target="../tags/tag56.xml"/><Relationship Id="rId10" Type="http://schemas.openxmlformats.org/officeDocument/2006/relationships/image" Target="../media/image8.jpeg"/><Relationship Id="rId4" Type="http://schemas.openxmlformats.org/officeDocument/2006/relationships/tags" Target="../tags/tag55.xml"/><Relationship Id="rId9" Type="http://schemas.openxmlformats.org/officeDocument/2006/relationships/oleObject" Target="../embeddings/oleObject5.bin"/></Relationships>
</file>

<file path=ppt/slides/_rels/slide6.xml.rels><?xml version="1.0" encoding="UTF-8" standalone="yes"?>
<Relationships xmlns="http://schemas.openxmlformats.org/package/2006/relationships"><Relationship Id="rId8" Type="http://schemas.openxmlformats.org/officeDocument/2006/relationships/tags" Target="../tags/tag65.xml"/><Relationship Id="rId13" Type="http://schemas.openxmlformats.org/officeDocument/2006/relationships/oleObject" Target="../embeddings/oleObject7.bin"/><Relationship Id="rId3" Type="http://schemas.openxmlformats.org/officeDocument/2006/relationships/tags" Target="../tags/tag60.xml"/><Relationship Id="rId7" Type="http://schemas.openxmlformats.org/officeDocument/2006/relationships/tags" Target="../tags/tag64.xml"/><Relationship Id="rId12" Type="http://schemas.openxmlformats.org/officeDocument/2006/relationships/oleObject" Target="../embeddings/oleObject6.bin"/><Relationship Id="rId2" Type="http://schemas.openxmlformats.org/officeDocument/2006/relationships/tags" Target="../tags/tag59.xml"/><Relationship Id="rId1" Type="http://schemas.openxmlformats.org/officeDocument/2006/relationships/vmlDrawing" Target="../drawings/vmlDrawing6.vml"/><Relationship Id="rId6" Type="http://schemas.openxmlformats.org/officeDocument/2006/relationships/tags" Target="../tags/tag63.xml"/><Relationship Id="rId11" Type="http://schemas.openxmlformats.org/officeDocument/2006/relationships/slideLayout" Target="../slideLayouts/slideLayout24.xml"/><Relationship Id="rId5" Type="http://schemas.openxmlformats.org/officeDocument/2006/relationships/tags" Target="../tags/tag62.xml"/><Relationship Id="rId10" Type="http://schemas.openxmlformats.org/officeDocument/2006/relationships/tags" Target="../tags/tag67.xml"/><Relationship Id="rId4" Type="http://schemas.openxmlformats.org/officeDocument/2006/relationships/tags" Target="../tags/tag61.xml"/><Relationship Id="rId9" Type="http://schemas.openxmlformats.org/officeDocument/2006/relationships/tags" Target="../tags/tag66.xml"/><Relationship Id="rId14" Type="http://schemas.openxmlformats.org/officeDocument/2006/relationships/hyperlink" Target="mailto:Matching-Centre@cic.gc.c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4"/>
          <p:cNvSpPr>
            <a:spLocks noChangeArrowheads="1"/>
          </p:cNvSpPr>
          <p:nvPr>
            <p:custDataLst>
              <p:tags r:id="rId2"/>
            </p:custDataLst>
          </p:nvPr>
        </p:nvSpPr>
        <p:spPr bwMode="auto">
          <a:xfrm>
            <a:off x="476250" y="479425"/>
            <a:ext cx="6026150" cy="217488"/>
          </a:xfrm>
          <a:prstGeom prst="rect">
            <a:avLst/>
          </a:prstGeom>
          <a:solidFill>
            <a:srgbClr val="7B1B1A"/>
          </a:solidFill>
          <a:ln w="9525">
            <a:solidFill>
              <a:schemeClr val="tx1"/>
            </a:solidFill>
            <a:miter lim="800000"/>
            <a:headEnd/>
            <a:tailEnd/>
          </a:ln>
        </p:spPr>
        <p:txBody>
          <a:bodyPr wrap="none" anchor="ctr"/>
          <a:lstStyle/>
          <a:p>
            <a:endParaRPr lang="fr-FR"/>
          </a:p>
        </p:txBody>
      </p:sp>
      <p:sp>
        <p:nvSpPr>
          <p:cNvPr id="1028" name="Text Box 27"/>
          <p:cNvSpPr txBox="1">
            <a:spLocks noChangeArrowheads="1"/>
          </p:cNvSpPr>
          <p:nvPr>
            <p:custDataLst>
              <p:tags r:id="rId3"/>
            </p:custDataLst>
          </p:nvPr>
        </p:nvSpPr>
        <p:spPr bwMode="auto">
          <a:xfrm>
            <a:off x="300038" y="706438"/>
            <a:ext cx="6269037" cy="719137"/>
          </a:xfrm>
          <a:prstGeom prst="rect">
            <a:avLst/>
          </a:prstGeom>
          <a:solidFill>
            <a:srgbClr val="7B1B1A"/>
          </a:solidFill>
          <a:ln w="9525">
            <a:solidFill>
              <a:schemeClr val="tx1"/>
            </a:solidFill>
            <a:miter lim="800000"/>
            <a:headEnd/>
            <a:tailEnd/>
          </a:ln>
        </p:spPr>
        <p:txBody>
          <a:bodyPr lIns="0" tIns="0" rIns="0" bIns="0"/>
          <a:lstStyle/>
          <a:p>
            <a:r>
              <a:rPr lang="fr-CA" sz="3800" i="0">
                <a:solidFill>
                  <a:srgbClr val="000066"/>
                </a:solidFill>
                <a:latin typeface="Century Gothic" pitchFamily="34" charset="0"/>
              </a:rPr>
              <a:t> </a:t>
            </a:r>
            <a:r>
              <a:rPr lang="fr-CA" sz="3600" i="0">
                <a:solidFill>
                  <a:srgbClr val="DACD98"/>
                </a:solidFill>
                <a:latin typeface="Trebuchet MS" pitchFamily="34" charset="0"/>
              </a:rPr>
              <a:t>Au cœur du PAR </a:t>
            </a:r>
            <a:r>
              <a:rPr lang="fr-CA" sz="4000" i="0">
                <a:solidFill>
                  <a:srgbClr val="DACD98"/>
                </a:solidFill>
                <a:latin typeface="Trebuchet MS" pitchFamily="34" charset="0"/>
              </a:rPr>
              <a:t/>
            </a:r>
            <a:br>
              <a:rPr lang="fr-CA" sz="4000" i="0">
                <a:solidFill>
                  <a:srgbClr val="DACD98"/>
                </a:solidFill>
                <a:latin typeface="Trebuchet MS" pitchFamily="34" charset="0"/>
              </a:rPr>
            </a:br>
            <a:endParaRPr lang="fr-CA" sz="4000" b="0" i="0">
              <a:solidFill>
                <a:srgbClr val="DACD98"/>
              </a:solidFill>
              <a:latin typeface="Trebuchet MS" pitchFamily="34" charset="0"/>
            </a:endParaRPr>
          </a:p>
        </p:txBody>
      </p:sp>
      <p:sp>
        <p:nvSpPr>
          <p:cNvPr id="1029" name="Rectangle 31"/>
          <p:cNvSpPr>
            <a:spLocks noChangeArrowheads="1"/>
          </p:cNvSpPr>
          <p:nvPr>
            <p:custDataLst>
              <p:tags r:id="rId4"/>
            </p:custDataLst>
          </p:nvPr>
        </p:nvSpPr>
        <p:spPr bwMode="auto">
          <a:xfrm>
            <a:off x="3576638" y="1577975"/>
            <a:ext cx="2981325" cy="636588"/>
          </a:xfrm>
          <a:prstGeom prst="rect">
            <a:avLst/>
          </a:prstGeom>
          <a:solidFill>
            <a:srgbClr val="7B1B1A">
              <a:alpha val="90979"/>
            </a:srgbClr>
          </a:solidFill>
          <a:ln w="9525">
            <a:noFill/>
            <a:miter lim="800000"/>
            <a:headEnd/>
            <a:tailEnd/>
          </a:ln>
        </p:spPr>
        <p:txBody>
          <a:bodyPr wrap="none" anchor="ctr"/>
          <a:lstStyle/>
          <a:p>
            <a:endParaRPr lang="fr-FR"/>
          </a:p>
        </p:txBody>
      </p:sp>
      <p:sp>
        <p:nvSpPr>
          <p:cNvPr id="1030" name="Text Box 35"/>
          <p:cNvSpPr txBox="1">
            <a:spLocks noChangeArrowheads="1"/>
          </p:cNvSpPr>
          <p:nvPr>
            <p:custDataLst>
              <p:tags r:id="rId5"/>
            </p:custDataLst>
          </p:nvPr>
        </p:nvSpPr>
        <p:spPr bwMode="auto">
          <a:xfrm>
            <a:off x="3570288" y="2251075"/>
            <a:ext cx="2935287" cy="1535113"/>
          </a:xfrm>
          <a:prstGeom prst="rect">
            <a:avLst/>
          </a:prstGeom>
          <a:noFill/>
          <a:ln w="9525" algn="ctr">
            <a:noFill/>
            <a:miter lim="800000"/>
            <a:headEnd/>
            <a:tailEnd/>
          </a:ln>
        </p:spPr>
        <p:txBody>
          <a:bodyPr lIns="0" tIns="0" rIns="0" bIns="0"/>
          <a:lstStyle/>
          <a:p>
            <a:pPr algn="just"/>
            <a:r>
              <a:rPr lang="en-CA" sz="1400" i="0">
                <a:solidFill>
                  <a:schemeClr val="accent2"/>
                </a:solidFill>
              </a:rPr>
              <a:t>              </a:t>
            </a:r>
          </a:p>
          <a:p>
            <a:pPr algn="just"/>
            <a:r>
              <a:rPr lang="en-CA" sz="1400" i="0">
                <a:solidFill>
                  <a:schemeClr val="accent2"/>
                </a:solidFill>
              </a:rPr>
              <a:t>              </a:t>
            </a:r>
            <a:endParaRPr lang="en-CA" sz="1400" i="0">
              <a:solidFill>
                <a:srgbClr val="7B1B1A"/>
              </a:solidFill>
              <a:latin typeface="Trebuchet MS" pitchFamily="34" charset="0"/>
            </a:endParaRPr>
          </a:p>
          <a:p>
            <a:pPr>
              <a:spcAft>
                <a:spcPct val="30000"/>
              </a:spcAft>
            </a:pPr>
            <a:endParaRPr lang="en-CA" sz="500" i="0">
              <a:solidFill>
                <a:schemeClr val="accent2"/>
              </a:solidFill>
              <a:latin typeface="Trebuchet MS" pitchFamily="34" charset="0"/>
            </a:endParaRPr>
          </a:p>
        </p:txBody>
      </p:sp>
      <p:sp>
        <p:nvSpPr>
          <p:cNvPr id="1031" name="Text Box 39"/>
          <p:cNvSpPr txBox="1">
            <a:spLocks noChangeArrowheads="1"/>
          </p:cNvSpPr>
          <p:nvPr>
            <p:custDataLst>
              <p:tags r:id="rId6"/>
            </p:custDataLst>
          </p:nvPr>
        </p:nvSpPr>
        <p:spPr bwMode="auto">
          <a:xfrm>
            <a:off x="5253038" y="179388"/>
            <a:ext cx="1241425" cy="379412"/>
          </a:xfrm>
          <a:prstGeom prst="rect">
            <a:avLst/>
          </a:prstGeom>
          <a:noFill/>
          <a:ln w="9525">
            <a:noFill/>
            <a:miter lim="800000"/>
            <a:headEnd/>
            <a:tailEnd/>
          </a:ln>
        </p:spPr>
        <p:txBody>
          <a:bodyPr lIns="0" tIns="0" rIns="0" bIns="0"/>
          <a:lstStyle/>
          <a:p>
            <a:pPr algn="r">
              <a:lnSpc>
                <a:spcPct val="90000"/>
              </a:lnSpc>
            </a:pPr>
            <a:r>
              <a:rPr lang="fr-CA" sz="900" i="0">
                <a:solidFill>
                  <a:srgbClr val="7B1B1A"/>
                </a:solidFill>
                <a:latin typeface="Trebuchet MS" pitchFamily="34" charset="0"/>
              </a:rPr>
              <a:t>Hiver 2011</a:t>
            </a:r>
          </a:p>
          <a:p>
            <a:pPr algn="r">
              <a:lnSpc>
                <a:spcPct val="90000"/>
              </a:lnSpc>
            </a:pPr>
            <a:r>
              <a:rPr lang="fr-CA" sz="900" i="0">
                <a:solidFill>
                  <a:srgbClr val="7B1B1A"/>
                </a:solidFill>
                <a:latin typeface="Trebuchet MS" pitchFamily="34" charset="0"/>
              </a:rPr>
              <a:t>Numéro 6</a:t>
            </a:r>
            <a:endParaRPr lang="fr-CA" sz="2000" b="0" i="0">
              <a:solidFill>
                <a:srgbClr val="7B1B1A"/>
              </a:solidFill>
            </a:endParaRPr>
          </a:p>
        </p:txBody>
      </p:sp>
      <p:sp>
        <p:nvSpPr>
          <p:cNvPr id="1032" name="Text Box 42"/>
          <p:cNvSpPr txBox="1">
            <a:spLocks noChangeArrowheads="1"/>
          </p:cNvSpPr>
          <p:nvPr>
            <p:custDataLst>
              <p:tags r:id="rId7"/>
            </p:custDataLst>
          </p:nvPr>
        </p:nvSpPr>
        <p:spPr bwMode="auto">
          <a:xfrm>
            <a:off x="725488" y="7667625"/>
            <a:ext cx="720725" cy="576263"/>
          </a:xfrm>
          <a:prstGeom prst="rect">
            <a:avLst/>
          </a:prstGeom>
          <a:noFill/>
          <a:ln w="9525" algn="ctr">
            <a:noFill/>
            <a:miter lim="800000"/>
            <a:headEnd/>
            <a:tailEnd/>
          </a:ln>
        </p:spPr>
        <p:txBody>
          <a:bodyPr lIns="0" tIns="0" rIns="0" bIns="0"/>
          <a:lstStyle/>
          <a:p>
            <a:endParaRPr lang="en-US" b="0" i="0"/>
          </a:p>
        </p:txBody>
      </p:sp>
      <p:sp>
        <p:nvSpPr>
          <p:cNvPr id="1033" name="Rectangle 32"/>
          <p:cNvSpPr>
            <a:spLocks noChangeArrowheads="1"/>
          </p:cNvSpPr>
          <p:nvPr>
            <p:custDataLst>
              <p:tags r:id="rId8"/>
            </p:custDataLst>
          </p:nvPr>
        </p:nvSpPr>
        <p:spPr bwMode="auto">
          <a:xfrm>
            <a:off x="3581400" y="3994150"/>
            <a:ext cx="2963863" cy="2882900"/>
          </a:xfrm>
          <a:prstGeom prst="rect">
            <a:avLst/>
          </a:prstGeom>
          <a:solidFill>
            <a:srgbClr val="DACD98"/>
          </a:solidFill>
          <a:ln w="12700">
            <a:solidFill>
              <a:srgbClr val="7B1B1A"/>
            </a:solidFill>
            <a:miter lim="800000"/>
            <a:headEnd/>
            <a:tailEnd/>
          </a:ln>
        </p:spPr>
        <p:txBody>
          <a:bodyPr wrap="none" anchor="ctr"/>
          <a:lstStyle/>
          <a:p>
            <a:endParaRPr lang="en-US" sz="900">
              <a:solidFill>
                <a:srgbClr val="DACD98"/>
              </a:solidFill>
            </a:endParaRPr>
          </a:p>
        </p:txBody>
      </p:sp>
      <p:sp>
        <p:nvSpPr>
          <p:cNvPr id="1034" name="Rectangle 58"/>
          <p:cNvSpPr>
            <a:spLocks noChangeArrowheads="1"/>
          </p:cNvSpPr>
          <p:nvPr>
            <p:custDataLst>
              <p:tags r:id="rId9"/>
            </p:custDataLst>
          </p:nvPr>
        </p:nvSpPr>
        <p:spPr bwMode="auto">
          <a:xfrm>
            <a:off x="3581400" y="3805488"/>
            <a:ext cx="2967038" cy="434975"/>
          </a:xfrm>
          <a:prstGeom prst="rect">
            <a:avLst/>
          </a:prstGeom>
          <a:solidFill>
            <a:srgbClr val="DACD98"/>
          </a:solidFill>
          <a:ln w="12700">
            <a:solidFill>
              <a:srgbClr val="7B1B1A"/>
            </a:solidFill>
            <a:miter lim="800000"/>
            <a:headEnd/>
            <a:tailEnd/>
          </a:ln>
        </p:spPr>
        <p:txBody>
          <a:bodyPr wrap="none" anchor="ctr"/>
          <a:lstStyle/>
          <a:p>
            <a:pPr marL="85725" indent="-85725">
              <a:buClr>
                <a:srgbClr val="6699FF"/>
              </a:buClr>
              <a:buSzPct val="205000"/>
              <a:buFont typeface="Wingdings" pitchFamily="2" charset="2"/>
              <a:buNone/>
            </a:pPr>
            <a:r>
              <a:rPr lang="en-CA" sz="1600" i="0">
                <a:solidFill>
                  <a:srgbClr val="7B1B1A"/>
                </a:solidFill>
                <a:latin typeface="Trebuchet MS" pitchFamily="34" charset="0"/>
              </a:rPr>
              <a:t>Quoi de neuf?</a:t>
            </a:r>
          </a:p>
        </p:txBody>
      </p:sp>
      <p:sp>
        <p:nvSpPr>
          <p:cNvPr id="1035" name="Text Box 104"/>
          <p:cNvSpPr txBox="1">
            <a:spLocks noChangeArrowheads="1"/>
          </p:cNvSpPr>
          <p:nvPr>
            <p:custDataLst>
              <p:tags r:id="rId10"/>
            </p:custDataLst>
          </p:nvPr>
        </p:nvSpPr>
        <p:spPr bwMode="auto">
          <a:xfrm>
            <a:off x="3635375" y="1606550"/>
            <a:ext cx="2870200" cy="652463"/>
          </a:xfrm>
          <a:prstGeom prst="rect">
            <a:avLst/>
          </a:prstGeom>
          <a:noFill/>
          <a:ln w="9525" algn="ctr">
            <a:noFill/>
            <a:miter lim="800000"/>
            <a:headEnd/>
            <a:tailEnd/>
          </a:ln>
        </p:spPr>
        <p:txBody>
          <a:bodyPr lIns="0" tIns="0" rIns="0" bIns="0"/>
          <a:lstStyle/>
          <a:p>
            <a:pPr>
              <a:lnSpc>
                <a:spcPct val="110000"/>
              </a:lnSpc>
            </a:pPr>
            <a:r>
              <a:rPr lang="fr-CA" sz="900" i="0">
                <a:solidFill>
                  <a:srgbClr val="DACD98"/>
                </a:solidFill>
                <a:latin typeface="Garamond" pitchFamily="18" charset="0"/>
              </a:rPr>
              <a:t>Le PAR est un programme financé par le gouvernement fédéral qui fournit du soutien financier et à l’intégration aux réfugiés nouvellement arrivés. Jusqu’ici, il a permis la réinstallation au Canada de milliers de réfugiés.</a:t>
            </a:r>
          </a:p>
          <a:p>
            <a:pPr>
              <a:lnSpc>
                <a:spcPct val="110000"/>
              </a:lnSpc>
            </a:pPr>
            <a:endParaRPr lang="en-CA" sz="900" i="0">
              <a:solidFill>
                <a:srgbClr val="DACD98"/>
              </a:solidFill>
              <a:latin typeface="Garamond" pitchFamily="18" charset="0"/>
            </a:endParaRPr>
          </a:p>
        </p:txBody>
      </p:sp>
      <p:sp>
        <p:nvSpPr>
          <p:cNvPr id="2173" name="Text Box 125"/>
          <p:cNvSpPr txBox="1">
            <a:spLocks noChangeArrowheads="1"/>
          </p:cNvSpPr>
          <p:nvPr>
            <p:custDataLst>
              <p:tags r:id="rId11"/>
            </p:custDataLst>
          </p:nvPr>
        </p:nvSpPr>
        <p:spPr bwMode="auto">
          <a:xfrm>
            <a:off x="3581400" y="2613025"/>
            <a:ext cx="2971800" cy="1173163"/>
          </a:xfrm>
          <a:prstGeom prst="rect">
            <a:avLst/>
          </a:prstGeom>
          <a:solidFill>
            <a:srgbClr val="DACD98">
              <a:alpha val="78000"/>
            </a:srgbClr>
          </a:solidFill>
          <a:ln w="9525">
            <a:solidFill>
              <a:srgbClr val="7B1B1A"/>
            </a:solidFill>
            <a:miter lim="800000"/>
            <a:headEnd/>
            <a:tailEnd/>
          </a:ln>
          <a:effectLst/>
        </p:spPr>
        <p:txBody>
          <a:bodyPr>
            <a:spAutoFit/>
          </a:bodyPr>
          <a:lstStyle/>
          <a:p>
            <a:pPr>
              <a:lnSpc>
                <a:spcPct val="95000"/>
              </a:lnSpc>
              <a:spcBef>
                <a:spcPct val="50000"/>
              </a:spcBef>
              <a:buClr>
                <a:srgbClr val="7B1B1A"/>
              </a:buClr>
              <a:buSzPct val="150000"/>
              <a:buFontTx/>
              <a:buChar char="•"/>
              <a:defRPr/>
            </a:pPr>
            <a:r>
              <a:rPr lang="fr-CA" dirty="0">
                <a:latin typeface="Garamond" pitchFamily="18" charset="0"/>
                <a:cs typeface="+mn-cs"/>
              </a:rPr>
              <a:t>  </a:t>
            </a:r>
            <a:r>
              <a:rPr lang="fr-CA" sz="900" b="0" i="0" dirty="0">
                <a:latin typeface="+mn-lt"/>
                <a:cs typeface="+mn-cs"/>
              </a:rPr>
              <a:t>Voyage de sélection des Bhoutanais, oct. 2010</a:t>
            </a:r>
          </a:p>
          <a:p>
            <a:pPr>
              <a:lnSpc>
                <a:spcPct val="95000"/>
              </a:lnSpc>
              <a:spcBef>
                <a:spcPct val="50000"/>
              </a:spcBef>
              <a:buClr>
                <a:srgbClr val="7B1B1A"/>
              </a:buClr>
              <a:buSzPct val="150000"/>
              <a:buFontTx/>
              <a:buChar char="•"/>
              <a:defRPr/>
            </a:pPr>
            <a:r>
              <a:rPr lang="fr-CA" sz="900" b="0" i="0" dirty="0">
                <a:latin typeface="+mn-lt"/>
                <a:cs typeface="+mn-cs"/>
              </a:rPr>
              <a:t>  Réflexions d’agents du PAR</a:t>
            </a:r>
          </a:p>
          <a:p>
            <a:pPr>
              <a:lnSpc>
                <a:spcPct val="95000"/>
              </a:lnSpc>
              <a:spcBef>
                <a:spcPct val="50000"/>
              </a:spcBef>
              <a:buClr>
                <a:srgbClr val="7B1B1A"/>
              </a:buClr>
              <a:buSzPct val="150000"/>
              <a:buFontTx/>
              <a:buChar char="•"/>
              <a:defRPr/>
            </a:pPr>
            <a:r>
              <a:rPr lang="fr-CA" sz="900" b="0" i="0" dirty="0">
                <a:latin typeface="+mn-lt"/>
                <a:cs typeface="+mn-cs"/>
              </a:rPr>
              <a:t>  Visites d’observation dans le cadre de l’OCE – Népal, Kenya, Syrie</a:t>
            </a:r>
          </a:p>
          <a:p>
            <a:pPr>
              <a:lnSpc>
                <a:spcPct val="95000"/>
              </a:lnSpc>
              <a:spcBef>
                <a:spcPct val="50000"/>
              </a:spcBef>
              <a:buClr>
                <a:srgbClr val="7B1B1A"/>
              </a:buClr>
              <a:buSzPct val="150000"/>
              <a:buFontTx/>
              <a:buChar char="•"/>
              <a:defRPr/>
            </a:pPr>
            <a:r>
              <a:rPr lang="fr-CA" sz="900" b="0" i="0" dirty="0">
                <a:latin typeface="+mn-lt"/>
                <a:cs typeface="+mn-cs"/>
              </a:rPr>
              <a:t>  Mythes concernant les centre de jumelage de CIC</a:t>
            </a:r>
          </a:p>
          <a:p>
            <a:pPr>
              <a:lnSpc>
                <a:spcPct val="95000"/>
              </a:lnSpc>
              <a:spcBef>
                <a:spcPct val="50000"/>
              </a:spcBef>
              <a:buClr>
                <a:srgbClr val="7B1B1A"/>
              </a:buClr>
              <a:buSzPct val="150000"/>
              <a:buFontTx/>
              <a:buChar char="•"/>
              <a:defRPr/>
            </a:pPr>
            <a:r>
              <a:rPr lang="fr-CA" sz="900" b="0" i="0" dirty="0">
                <a:latin typeface="+mn-lt"/>
                <a:cs typeface="+mn-cs"/>
              </a:rPr>
              <a:t>  Résultats de l’enquête du bulletin du PAR</a:t>
            </a:r>
          </a:p>
        </p:txBody>
      </p:sp>
      <p:sp>
        <p:nvSpPr>
          <p:cNvPr id="1037" name="Line 136"/>
          <p:cNvSpPr>
            <a:spLocks noChangeShapeType="1"/>
          </p:cNvSpPr>
          <p:nvPr>
            <p:custDataLst>
              <p:tags r:id="rId12"/>
            </p:custDataLst>
          </p:nvPr>
        </p:nvSpPr>
        <p:spPr bwMode="auto">
          <a:xfrm flipV="1">
            <a:off x="3810000" y="1162050"/>
            <a:ext cx="1457325" cy="0"/>
          </a:xfrm>
          <a:prstGeom prst="line">
            <a:avLst/>
          </a:prstGeom>
          <a:noFill/>
          <a:ln w="19050">
            <a:solidFill>
              <a:srgbClr val="DACD98"/>
            </a:solidFill>
            <a:round/>
            <a:headEnd/>
            <a:tailEnd/>
          </a:ln>
        </p:spPr>
        <p:txBody>
          <a:bodyPr/>
          <a:lstStyle/>
          <a:p>
            <a:endParaRPr lang="en-CA"/>
          </a:p>
        </p:txBody>
      </p:sp>
      <p:sp>
        <p:nvSpPr>
          <p:cNvPr id="1038" name="Text Box 137"/>
          <p:cNvSpPr txBox="1">
            <a:spLocks noChangeArrowheads="1"/>
          </p:cNvSpPr>
          <p:nvPr>
            <p:custDataLst>
              <p:tags r:id="rId13"/>
            </p:custDataLst>
          </p:nvPr>
        </p:nvSpPr>
        <p:spPr bwMode="auto">
          <a:xfrm>
            <a:off x="485775" y="219075"/>
            <a:ext cx="2943225" cy="244475"/>
          </a:xfrm>
          <a:prstGeom prst="rect">
            <a:avLst/>
          </a:prstGeom>
          <a:noFill/>
          <a:ln w="9525">
            <a:noFill/>
            <a:miter lim="800000"/>
            <a:headEnd/>
            <a:tailEnd/>
          </a:ln>
        </p:spPr>
        <p:txBody>
          <a:bodyPr>
            <a:spAutoFit/>
          </a:bodyPr>
          <a:lstStyle/>
          <a:p>
            <a:pPr>
              <a:spcBef>
                <a:spcPct val="50000"/>
              </a:spcBef>
            </a:pPr>
            <a:endParaRPr lang="en-US"/>
          </a:p>
        </p:txBody>
      </p:sp>
      <p:sp>
        <p:nvSpPr>
          <p:cNvPr id="1039" name="Text Box 141"/>
          <p:cNvSpPr txBox="1">
            <a:spLocks noChangeArrowheads="1"/>
          </p:cNvSpPr>
          <p:nvPr>
            <p:custDataLst>
              <p:tags r:id="rId14"/>
            </p:custDataLst>
          </p:nvPr>
        </p:nvSpPr>
        <p:spPr bwMode="auto">
          <a:xfrm>
            <a:off x="3579813" y="2270125"/>
            <a:ext cx="2971800" cy="338138"/>
          </a:xfrm>
          <a:prstGeom prst="rect">
            <a:avLst/>
          </a:prstGeom>
          <a:solidFill>
            <a:srgbClr val="DACD98">
              <a:alpha val="78038"/>
            </a:srgbClr>
          </a:solidFill>
          <a:ln w="9525">
            <a:solidFill>
              <a:srgbClr val="7B1B1A"/>
            </a:solidFill>
            <a:miter lim="800000"/>
            <a:headEnd/>
            <a:tailEnd/>
          </a:ln>
        </p:spPr>
        <p:txBody>
          <a:bodyPr>
            <a:spAutoFit/>
          </a:bodyPr>
          <a:lstStyle/>
          <a:p>
            <a:pPr>
              <a:spcBef>
                <a:spcPct val="50000"/>
              </a:spcBef>
            </a:pPr>
            <a:r>
              <a:rPr lang="fr-CA" sz="1600" i="0">
                <a:solidFill>
                  <a:srgbClr val="7B1B1A"/>
                </a:solidFill>
                <a:latin typeface="Trebuchet MS" pitchFamily="34" charset="0"/>
              </a:rPr>
              <a:t>Dans le présent numéro</a:t>
            </a:r>
          </a:p>
        </p:txBody>
      </p:sp>
      <p:pic>
        <p:nvPicPr>
          <p:cNvPr id="1040" name="Picture 139" descr="R:\Refugees\Resettlement Assistance Program RAP\Newsletter\Issue 5 Spring 2010\Bhutanese_2 v1.jpg"/>
          <p:cNvPicPr>
            <a:picLocks noChangeAspect="1" noChangeArrowheads="1"/>
          </p:cNvPicPr>
          <p:nvPr>
            <p:custDataLst>
              <p:tags r:id="rId15"/>
            </p:custDataLst>
          </p:nvPr>
        </p:nvPicPr>
        <p:blipFill>
          <a:blip r:embed="rId22" cstate="print"/>
          <a:srcRect/>
          <a:stretch>
            <a:fillRect/>
          </a:stretch>
        </p:blipFill>
        <p:spPr bwMode="auto">
          <a:xfrm>
            <a:off x="5572125" y="709613"/>
            <a:ext cx="995363" cy="709612"/>
          </a:xfrm>
          <a:prstGeom prst="rect">
            <a:avLst/>
          </a:prstGeom>
          <a:noFill/>
          <a:ln w="9525">
            <a:noFill/>
            <a:miter lim="800000"/>
            <a:headEnd/>
            <a:tailEnd/>
          </a:ln>
        </p:spPr>
      </p:pic>
      <p:sp>
        <p:nvSpPr>
          <p:cNvPr id="32" name="TextBox 31"/>
          <p:cNvSpPr txBox="1"/>
          <p:nvPr>
            <p:custDataLst>
              <p:tags r:id="rId16"/>
            </p:custDataLst>
          </p:nvPr>
        </p:nvSpPr>
        <p:spPr>
          <a:xfrm>
            <a:off x="3598584" y="4315200"/>
            <a:ext cx="2919260" cy="2516073"/>
          </a:xfrm>
          <a:prstGeom prst="rect">
            <a:avLst/>
          </a:prstGeom>
          <a:noFill/>
        </p:spPr>
        <p:txBody>
          <a:bodyPr wrap="square">
            <a:spAutoFit/>
          </a:bodyPr>
          <a:lstStyle/>
          <a:p>
            <a:pPr>
              <a:buFont typeface="Wingdings" pitchFamily="2" charset="2"/>
              <a:buChar char="Ø"/>
              <a:defRPr/>
            </a:pPr>
            <a:r>
              <a:rPr lang="fr-CA" sz="750" i="0" dirty="0">
                <a:cs typeface="+mn-cs"/>
              </a:rPr>
              <a:t>  Nouvel administrateur du Programme fédéral de santé intérimaire</a:t>
            </a:r>
          </a:p>
          <a:p>
            <a:pPr>
              <a:defRPr/>
            </a:pPr>
            <a:r>
              <a:rPr lang="fr-CA" sz="750" b="0" i="0" dirty="0">
                <a:cs typeface="+mn-cs"/>
              </a:rPr>
              <a:t>Croix Bleue </a:t>
            </a:r>
            <a:r>
              <a:rPr lang="fr-CA" sz="750" b="0" i="0" dirty="0" err="1">
                <a:cs typeface="+mn-cs"/>
              </a:rPr>
              <a:t>Medavie</a:t>
            </a:r>
            <a:r>
              <a:rPr lang="fr-CA" sz="750" b="0" i="0" dirty="0">
                <a:cs typeface="+mn-cs"/>
              </a:rPr>
              <a:t> a officiellement commencé à administrer le Programme fédéral de santé intérimaire (PFSI), le 17 janvier 2011. Pour plus d’information, veuillez consulter le site Web de </a:t>
            </a:r>
            <a:r>
              <a:rPr lang="fr-CA" sz="750" b="0" i="0" dirty="0" err="1">
                <a:cs typeface="+mn-cs"/>
              </a:rPr>
              <a:t>Medavie</a:t>
            </a:r>
            <a:r>
              <a:rPr lang="fr-CA" sz="750" b="0" i="0" dirty="0">
                <a:cs typeface="+mn-cs"/>
              </a:rPr>
              <a:t> à </a:t>
            </a:r>
            <a:r>
              <a:rPr lang="fr-CA" sz="750" b="0" i="0" dirty="0">
                <a:cs typeface="+mn-cs"/>
                <a:hlinkClick r:id="rId23"/>
              </a:rPr>
              <a:t>https://provider.medavie.bluecross.ca</a:t>
            </a:r>
            <a:r>
              <a:rPr lang="fr-CA" sz="750" b="0" i="0" dirty="0">
                <a:cs typeface="+mn-cs"/>
              </a:rPr>
              <a:t> ou appelez  le centre d’information des clients de </a:t>
            </a:r>
            <a:r>
              <a:rPr lang="fr-CA" sz="750" b="0" i="0" dirty="0" err="1">
                <a:cs typeface="+mn-cs"/>
              </a:rPr>
              <a:t>Medavie</a:t>
            </a:r>
            <a:r>
              <a:rPr lang="fr-CA" sz="750" b="0" i="0" dirty="0">
                <a:cs typeface="+mn-cs"/>
              </a:rPr>
              <a:t> au 1-888-614-1880.</a:t>
            </a:r>
          </a:p>
          <a:p>
            <a:pPr>
              <a:defRPr/>
            </a:pPr>
            <a:endParaRPr lang="fr-CA" sz="750" b="0" i="0" dirty="0">
              <a:solidFill>
                <a:srgbClr val="7B1B1A"/>
              </a:solidFill>
              <a:cs typeface="+mn-cs"/>
            </a:endParaRPr>
          </a:p>
          <a:p>
            <a:pPr>
              <a:buFont typeface="Wingdings" pitchFamily="2" charset="2"/>
              <a:buChar char="Ø"/>
              <a:defRPr/>
            </a:pPr>
            <a:r>
              <a:rPr lang="fr-CA" sz="750" i="0" dirty="0">
                <a:cs typeface="+mn-cs"/>
              </a:rPr>
              <a:t>  Ressource pour la santé mentale des réfugiés</a:t>
            </a:r>
          </a:p>
          <a:p>
            <a:pPr>
              <a:defRPr/>
            </a:pPr>
            <a:r>
              <a:rPr lang="fr-CA" sz="750" b="0" dirty="0">
                <a:cs typeface="+mn-cs"/>
              </a:rPr>
              <a:t>La santé mentale des réfugiés : Pratiques prometteuses et des ressources pour l’établissement de partenariats</a:t>
            </a:r>
            <a:r>
              <a:rPr lang="fr-CA" sz="750" b="0" i="0" dirty="0">
                <a:cs typeface="+mn-cs"/>
              </a:rPr>
              <a:t> est le produit final d’une étude pancanadienne sur les pratiques actuelles et prometteuses en matière de santé mentale des réfugiés, effectuée par le Centre de toxicomanie et de santé mentale à Toronto, de janvier 2009 à juin 2010. Ce produit se veut une ressource pour les travailleurs de l’établissement, afin de leur permettre de mieux répondre aux besoins en santé mentale de leurs clients réfugiés. Pour plus d’information, veuillez consulter le portail d’échange du Centre de toxicomanie et de santé mentale à Toronto à camh.net, de même que la page http://www.etablissement.org/index.asp. </a:t>
            </a:r>
            <a:endParaRPr lang="fr-CA" sz="750" dirty="0">
              <a:cs typeface="+mn-cs"/>
            </a:endParaRPr>
          </a:p>
        </p:txBody>
      </p:sp>
      <p:sp>
        <p:nvSpPr>
          <p:cNvPr id="1042" name="TextBox 17"/>
          <p:cNvSpPr txBox="1">
            <a:spLocks noChangeArrowheads="1"/>
          </p:cNvSpPr>
          <p:nvPr>
            <p:custDataLst>
              <p:tags r:id="rId17"/>
            </p:custDataLst>
          </p:nvPr>
        </p:nvSpPr>
        <p:spPr bwMode="auto">
          <a:xfrm>
            <a:off x="258763" y="1571625"/>
            <a:ext cx="3178175" cy="630238"/>
          </a:xfrm>
          <a:prstGeom prst="rect">
            <a:avLst/>
          </a:prstGeom>
          <a:noFill/>
          <a:ln w="9525">
            <a:noFill/>
            <a:miter lim="800000"/>
            <a:headEnd/>
            <a:tailEnd/>
          </a:ln>
        </p:spPr>
        <p:txBody>
          <a:bodyPr>
            <a:spAutoFit/>
          </a:bodyPr>
          <a:lstStyle/>
          <a:p>
            <a:r>
              <a:rPr lang="fr-CA" sz="1300" i="0">
                <a:latin typeface="Tahoma" pitchFamily="34" charset="0"/>
                <a:cs typeface="Tahoma" pitchFamily="34" charset="0"/>
              </a:rPr>
              <a:t>Voyage de sélection des Bhoutanais </a:t>
            </a:r>
          </a:p>
          <a:p>
            <a:r>
              <a:rPr lang="fr-CA" sz="1200" i="0">
                <a:latin typeface="Tahoma" pitchFamily="34" charset="0"/>
                <a:cs typeface="Tahoma" pitchFamily="34" charset="0"/>
              </a:rPr>
              <a:t>Octobre 2010</a:t>
            </a:r>
          </a:p>
          <a:p>
            <a:pPr algn="r"/>
            <a:endParaRPr lang="fr-CA"/>
          </a:p>
        </p:txBody>
      </p:sp>
      <p:sp>
        <p:nvSpPr>
          <p:cNvPr id="1043" name="TextBox 18"/>
          <p:cNvSpPr txBox="1">
            <a:spLocks noChangeArrowheads="1"/>
          </p:cNvSpPr>
          <p:nvPr>
            <p:custDataLst>
              <p:tags r:id="rId18"/>
            </p:custDataLst>
          </p:nvPr>
        </p:nvSpPr>
        <p:spPr bwMode="auto">
          <a:xfrm>
            <a:off x="261938" y="2025650"/>
            <a:ext cx="3267075" cy="6494463"/>
          </a:xfrm>
          <a:prstGeom prst="rect">
            <a:avLst/>
          </a:prstGeom>
          <a:noFill/>
          <a:ln w="9525">
            <a:noFill/>
            <a:miter lim="800000"/>
            <a:headEnd/>
            <a:tailEnd/>
          </a:ln>
        </p:spPr>
        <p:txBody>
          <a:bodyPr>
            <a:spAutoFit/>
          </a:bodyPr>
          <a:lstStyle/>
          <a:p>
            <a:pPr eaLnBrk="0" hangingPunct="0">
              <a:tabLst>
                <a:tab pos="228600" algn="l"/>
                <a:tab pos="457200" algn="l"/>
              </a:tabLst>
            </a:pPr>
            <a:r>
              <a:rPr lang="fr-CA" sz="800" b="0" dirty="0">
                <a:ea typeface="Calibri" pitchFamily="34" charset="0"/>
                <a:cs typeface="Times New Roman" pitchFamily="18" charset="0"/>
              </a:rPr>
              <a:t>Rédigé par Jeremy Enns, conseiller principal, Direction générale de la gestion opérationnelle et de la coordination, à l’AC de CIC </a:t>
            </a:r>
            <a:endParaRPr lang="fr-CA" sz="800" b="0" i="0" dirty="0">
              <a:ea typeface="Calibri" pitchFamily="34" charset="0"/>
              <a:cs typeface="Times New Roman" pitchFamily="18" charset="0"/>
            </a:endParaRPr>
          </a:p>
          <a:p>
            <a:pPr eaLnBrk="0" hangingPunct="0">
              <a:tabLst>
                <a:tab pos="228600" algn="l"/>
                <a:tab pos="457200" algn="l"/>
              </a:tabLst>
            </a:pPr>
            <a:endParaRPr lang="fr-CA" sz="800" b="0" i="0" dirty="0">
              <a:ea typeface="Calibri" pitchFamily="34" charset="0"/>
              <a:cs typeface="Times New Roman" pitchFamily="18" charset="0"/>
            </a:endParaRPr>
          </a:p>
          <a:p>
            <a:pPr eaLnBrk="0" hangingPunct="0">
              <a:tabLst>
                <a:tab pos="228600" algn="l"/>
                <a:tab pos="457200" algn="l"/>
              </a:tabLst>
            </a:pPr>
            <a:r>
              <a:rPr lang="fr-CA" sz="800" b="0" i="0" dirty="0">
                <a:ea typeface="Calibri" pitchFamily="34" charset="0"/>
                <a:cs typeface="Times New Roman" pitchFamily="18" charset="0"/>
              </a:rPr>
              <a:t>En octobre dernier, j’ai été affecté temporairement à Singapour pour aider les agents des visas de notre haut-commissariat à Singapour et à New Delhi à sélectionner environ 1 500 réfugiés bhoutanais en vue de leur réinstallation au Canada.</a:t>
            </a:r>
          </a:p>
          <a:p>
            <a:pPr eaLnBrk="0" hangingPunct="0">
              <a:tabLst>
                <a:tab pos="228600" algn="l"/>
                <a:tab pos="457200" algn="l"/>
              </a:tabLst>
            </a:pPr>
            <a:endParaRPr lang="fr-CA" sz="800" b="0" i="0" dirty="0">
              <a:ea typeface="Calibri" pitchFamily="34" charset="0"/>
              <a:cs typeface="Times New Roman" pitchFamily="18" charset="0"/>
            </a:endParaRPr>
          </a:p>
          <a:p>
            <a:pPr eaLnBrk="0" hangingPunct="0">
              <a:tabLst>
                <a:tab pos="228600" algn="l"/>
                <a:tab pos="457200" algn="l"/>
              </a:tabLst>
            </a:pPr>
            <a:r>
              <a:rPr lang="fr-CA" sz="800" b="0" i="0" dirty="0">
                <a:ea typeface="Calibri" pitchFamily="34" charset="0"/>
                <a:cs typeface="Times New Roman" pitchFamily="18" charset="0"/>
              </a:rPr>
              <a:t>C’était la troisième fois que des agents des visas canadiens se rendaient au Népal pour traiter des cas de réfugiés bhoutanais. À la fin de 2010, quelque 2 500 Bhoutanais s’étaient déjà réinstallés au Canada, ce qui nous amenait à mi-chemin de l’objectif du gouvernement du Canada de réinstaller 5 000 réfugiés bhoutanais au Népal d’ici 2012. On prévoit 1 500 arrivées en 2011 dans les centres du PAR dans l’ensemble du pays, </a:t>
            </a:r>
            <a:r>
              <a:rPr lang="fr-CA" sz="800" b="0" i="0" dirty="0" smtClean="0">
                <a:ea typeface="Calibri" pitchFamily="34" charset="0"/>
                <a:cs typeface="Times New Roman" pitchFamily="18" charset="0"/>
              </a:rPr>
              <a:t>inclus </a:t>
            </a:r>
            <a:r>
              <a:rPr lang="fr-CA" sz="800" b="0" i="0" dirty="0">
                <a:ea typeface="Calibri" pitchFamily="34" charset="0"/>
                <a:cs typeface="Times New Roman" pitchFamily="18" charset="0"/>
              </a:rPr>
              <a:t>dans divers endroits au  Québec.</a:t>
            </a:r>
          </a:p>
          <a:p>
            <a:pPr eaLnBrk="0" hangingPunct="0">
              <a:tabLst>
                <a:tab pos="228600" algn="l"/>
                <a:tab pos="457200" algn="l"/>
              </a:tabLst>
            </a:pPr>
            <a:endParaRPr lang="fr-CA" sz="800" b="0" i="0" dirty="0"/>
          </a:p>
          <a:p>
            <a:pPr eaLnBrk="0" hangingPunct="0">
              <a:tabLst>
                <a:tab pos="228600" algn="l"/>
                <a:tab pos="457200" algn="l"/>
              </a:tabLst>
            </a:pPr>
            <a:r>
              <a:rPr lang="fr-CA" sz="800" b="0" i="0" dirty="0"/>
              <a:t>Mon affectation temporaire a duré trois semaines en tout  – une semaine à Singapour à faire la présélection sur dossier, puis je suis allé au Népal, où j’ai fait passer des entrevues pendant cinq jours à des familles de réfugiés bhoutanais à </a:t>
            </a:r>
            <a:r>
              <a:rPr lang="fr-CA" sz="800" b="0" i="0" dirty="0" err="1"/>
              <a:t>Damak</a:t>
            </a:r>
            <a:r>
              <a:rPr lang="fr-CA" sz="800" b="0" i="0" dirty="0"/>
              <a:t> et je me suis rendu au camp de réfugiés de </a:t>
            </a:r>
            <a:r>
              <a:rPr lang="fr-CA" sz="800" b="0" i="0" dirty="0" err="1"/>
              <a:t>Goldhap</a:t>
            </a:r>
            <a:r>
              <a:rPr lang="fr-CA" sz="800" b="0" i="0" dirty="0"/>
              <a:t>, ainsi qu’à l’installation de transit de l’Organisation internationale de la migration (OIM) à Katmandou. Enfin, j’ai passé la dernière semaine à Singapour pour entrer les notes d’entrevues dans la base de données et prendre des décisions en matière de sélection.</a:t>
            </a:r>
          </a:p>
          <a:p>
            <a:pPr eaLnBrk="0" hangingPunct="0">
              <a:tabLst>
                <a:tab pos="228600" algn="l"/>
                <a:tab pos="457200" algn="l"/>
              </a:tabLst>
            </a:pPr>
            <a:endParaRPr lang="fr-CA" sz="800" b="0" i="0" dirty="0"/>
          </a:p>
          <a:p>
            <a:pPr eaLnBrk="0" hangingPunct="0">
              <a:tabLst>
                <a:tab pos="228600" algn="l"/>
                <a:tab pos="457200" algn="l"/>
              </a:tabLst>
            </a:pPr>
            <a:r>
              <a:rPr lang="fr-CA" sz="800" b="0" i="0" dirty="0"/>
              <a:t>Le voyage en vue de la sélection au Népal a eu lieu du 25 au 29 octobre 2010. À Katmandou, trois agents des visas et un assistant du programme des réfugiés du haut-commissariat du Canada à New Delhi, se sont joints à trois agents des visas du haut- commissariat du Canada à Singapour, à un employé d’Ottawa de l’Agence des services frontaliers du Canada ainsi qu’à moi-même. De là, nous avons pris l’avion à bord de Buddha Air à destination de la ville de </a:t>
            </a:r>
            <a:r>
              <a:rPr lang="fr-CA" sz="800" b="0" i="0" dirty="0" err="1"/>
              <a:t>Bhadrapur</a:t>
            </a:r>
            <a:r>
              <a:rPr lang="fr-CA" sz="800" b="0" i="0" dirty="0"/>
              <a:t> située dans l’Est - un vol d’une heure - près de la frontière avec l’Inde. De </a:t>
            </a:r>
            <a:r>
              <a:rPr lang="fr-CA" sz="800" b="0" i="0" dirty="0" err="1"/>
              <a:t>Bhadrapur</a:t>
            </a:r>
            <a:r>
              <a:rPr lang="fr-CA" sz="800" b="0" i="0" dirty="0"/>
              <a:t>, nous avons fait environ une heure de route sur un chemin qui nous a amenés sur des lits de rivière desséchés, rivières qui avaient pourtant causé des inondations massives seulement quelques semaines auparavant. Nous nous dirigions vers </a:t>
            </a:r>
            <a:r>
              <a:rPr lang="fr-CA" sz="800" b="0" i="0" dirty="0" err="1"/>
              <a:t>Damak</a:t>
            </a:r>
            <a:r>
              <a:rPr lang="fr-CA" sz="800" b="0" i="0" dirty="0"/>
              <a:t>, ville de l’Est, située très près des sept camps de réfugiés où les Bhoutanais habitent depuis près de deux décennies.</a:t>
            </a:r>
          </a:p>
          <a:p>
            <a:pPr eaLnBrk="0" hangingPunct="0">
              <a:tabLst>
                <a:tab pos="228600" algn="l"/>
                <a:tab pos="457200" algn="l"/>
              </a:tabLst>
            </a:pPr>
            <a:endParaRPr lang="fr-CA" sz="800" b="0" i="0" dirty="0"/>
          </a:p>
          <a:p>
            <a:pPr eaLnBrk="0" hangingPunct="0">
              <a:tabLst>
                <a:tab pos="228600" algn="l"/>
                <a:tab pos="457200" algn="l"/>
              </a:tabLst>
            </a:pPr>
            <a:r>
              <a:rPr lang="fr-CA" sz="800" b="0" i="0" dirty="0"/>
              <a:t>À </a:t>
            </a:r>
            <a:r>
              <a:rPr lang="fr-CA" sz="800" b="0" i="0" dirty="0" err="1"/>
              <a:t>Damak</a:t>
            </a:r>
            <a:r>
              <a:rPr lang="fr-CA" sz="800" b="0" i="0" dirty="0"/>
              <a:t>, nous avons été hébergés dans une installation impressionnante gérée par l’OIM (</a:t>
            </a:r>
            <a:r>
              <a:rPr lang="fr-CA" sz="800" b="0" dirty="0"/>
              <a:t>photo à droite</a:t>
            </a:r>
            <a:r>
              <a:rPr lang="fr-CA" sz="800" b="0" i="0" dirty="0"/>
              <a:t>). Cette enceinte sécurisée comportait non seulement un petit hôtel et un restaurant, mais aussi une aire d’entrevue, une grande aire d’attente pour les réfugiés, un hôpital, une unité de quarantaine pour les cas de tuberculose et un stationnement pour les véhicules de l’OIM et des Nations Unies.</a:t>
            </a:r>
          </a:p>
          <a:p>
            <a:pPr algn="r" eaLnBrk="0" hangingPunct="0">
              <a:tabLst>
                <a:tab pos="228600" algn="l"/>
                <a:tab pos="457200" algn="l"/>
              </a:tabLst>
            </a:pPr>
            <a:r>
              <a:rPr lang="fr-CA" sz="800" b="0" dirty="0"/>
              <a:t>Suite à la page suivante...</a:t>
            </a:r>
            <a:endParaRPr lang="fr-CA" sz="800" b="0" i="0" dirty="0"/>
          </a:p>
        </p:txBody>
      </p:sp>
      <p:pic>
        <p:nvPicPr>
          <p:cNvPr id="1044" name="Picture 140"/>
          <p:cNvPicPr>
            <a:picLocks noChangeAspect="1" noChangeArrowheads="1"/>
          </p:cNvPicPr>
          <p:nvPr>
            <p:custDataLst>
              <p:tags r:id="rId19"/>
            </p:custDataLst>
          </p:nvPr>
        </p:nvPicPr>
        <p:blipFill>
          <a:blip r:embed="rId24" cstate="print"/>
          <a:srcRect t="7664"/>
          <a:stretch>
            <a:fillRect/>
          </a:stretch>
        </p:blipFill>
        <p:spPr bwMode="auto">
          <a:xfrm>
            <a:off x="3579813" y="6991350"/>
            <a:ext cx="2952750" cy="1577975"/>
          </a:xfrm>
          <a:prstGeom prst="rect">
            <a:avLst/>
          </a:prstGeom>
          <a:noFill/>
          <a:ln w="12700">
            <a:solidFill>
              <a:srgbClr val="7B1B1A"/>
            </a:solidFill>
            <a:miter lim="800000"/>
            <a:headEnd/>
            <a:tailEnd/>
          </a:ln>
        </p:spPr>
      </p:pic>
      <p:graphicFrame>
        <p:nvGraphicFramePr>
          <p:cNvPr id="1026" name="Object 138"/>
          <p:cNvGraphicFramePr>
            <a:graphicFrameLocks noChangeAspect="1"/>
          </p:cNvGraphicFramePr>
          <p:nvPr/>
        </p:nvGraphicFramePr>
        <p:xfrm>
          <a:off x="415925" y="152400"/>
          <a:ext cx="2522538" cy="295275"/>
        </p:xfrm>
        <a:graphic>
          <a:graphicData uri="http://schemas.openxmlformats.org/presentationml/2006/ole">
            <p:oleObj spid="_x0000_s1026" name="Photo Editor Photo" r:id="rId25" imgW="2523810" imgH="361809" progId="">
              <p:embed/>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2"/>
          <p:cNvSpPr txBox="1">
            <a:spLocks noChangeArrowheads="1"/>
          </p:cNvSpPr>
          <p:nvPr>
            <p:custDataLst>
              <p:tags r:id="rId2"/>
            </p:custDataLst>
          </p:nvPr>
        </p:nvSpPr>
        <p:spPr bwMode="auto">
          <a:xfrm>
            <a:off x="5386388" y="150813"/>
            <a:ext cx="1174750" cy="379412"/>
          </a:xfrm>
          <a:prstGeom prst="rect">
            <a:avLst/>
          </a:prstGeom>
          <a:noFill/>
          <a:ln w="9525">
            <a:noFill/>
            <a:miter lim="800000"/>
            <a:headEnd/>
            <a:tailEnd/>
          </a:ln>
        </p:spPr>
        <p:txBody>
          <a:bodyPr lIns="0" tIns="0" rIns="0" bIns="0"/>
          <a:lstStyle/>
          <a:p>
            <a:pPr algn="r">
              <a:lnSpc>
                <a:spcPct val="90000"/>
              </a:lnSpc>
            </a:pPr>
            <a:r>
              <a:rPr lang="fr-CA" sz="900" i="0">
                <a:solidFill>
                  <a:srgbClr val="7B1B1A"/>
                </a:solidFill>
                <a:latin typeface="Trebuchet MS" pitchFamily="34" charset="0"/>
              </a:rPr>
              <a:t>Hiver 2011</a:t>
            </a:r>
          </a:p>
          <a:p>
            <a:pPr algn="r">
              <a:lnSpc>
                <a:spcPct val="90000"/>
              </a:lnSpc>
            </a:pPr>
            <a:r>
              <a:rPr lang="fr-CA" sz="900" i="0">
                <a:solidFill>
                  <a:srgbClr val="7B1B1A"/>
                </a:solidFill>
                <a:latin typeface="Trebuchet MS" pitchFamily="34" charset="0"/>
              </a:rPr>
              <a:t>Numéro 6</a:t>
            </a:r>
            <a:endParaRPr lang="fr-CA" sz="2000" b="0" i="0">
              <a:solidFill>
                <a:srgbClr val="7B1B1A"/>
              </a:solidFill>
            </a:endParaRPr>
          </a:p>
        </p:txBody>
      </p:sp>
      <p:sp>
        <p:nvSpPr>
          <p:cNvPr id="2052" name="Rectangle 5"/>
          <p:cNvSpPr>
            <a:spLocks noChangeArrowheads="1"/>
          </p:cNvSpPr>
          <p:nvPr>
            <p:custDataLst>
              <p:tags r:id="rId3"/>
            </p:custDataLst>
          </p:nvPr>
        </p:nvSpPr>
        <p:spPr bwMode="auto">
          <a:xfrm>
            <a:off x="0" y="3729038"/>
            <a:ext cx="6858000" cy="0"/>
          </a:xfrm>
          <a:prstGeom prst="rect">
            <a:avLst/>
          </a:prstGeom>
          <a:noFill/>
          <a:ln w="9525">
            <a:noFill/>
            <a:miter lim="800000"/>
            <a:headEnd/>
            <a:tailEnd/>
          </a:ln>
        </p:spPr>
        <p:txBody>
          <a:bodyPr wrap="none" anchor="ctr">
            <a:spAutoFit/>
          </a:bodyPr>
          <a:lstStyle/>
          <a:p>
            <a:endParaRPr lang="fr-FR"/>
          </a:p>
        </p:txBody>
      </p:sp>
      <p:sp>
        <p:nvSpPr>
          <p:cNvPr id="2053" name="Text Placeholder 13"/>
          <p:cNvSpPr>
            <a:spLocks noGrp="1"/>
          </p:cNvSpPr>
          <p:nvPr>
            <p:ph type="body" sz="half" idx="1"/>
            <p:custDataLst>
              <p:tags r:id="rId4"/>
            </p:custDataLst>
          </p:nvPr>
        </p:nvSpPr>
        <p:spPr>
          <a:xfrm>
            <a:off x="217488" y="1100138"/>
            <a:ext cx="3303587" cy="7764462"/>
          </a:xfrm>
        </p:spPr>
        <p:txBody>
          <a:bodyPr/>
          <a:lstStyle/>
          <a:p>
            <a:pPr marL="0" indent="0">
              <a:spcBef>
                <a:spcPct val="0"/>
              </a:spcBef>
              <a:buFontTx/>
              <a:buNone/>
              <a:tabLst>
                <a:tab pos="228600" algn="l"/>
                <a:tab pos="457200" algn="l"/>
              </a:tabLst>
            </a:pPr>
            <a:r>
              <a:rPr lang="fr-CA" sz="800" smtClean="0">
                <a:ea typeface="Calibri" pitchFamily="34" charset="0"/>
                <a:cs typeface="Times New Roman" pitchFamily="18" charset="0"/>
              </a:rPr>
              <a:t>Tôt, chaque matin durant la semaine des entrevues, les conducteurs d’autobus de l’OIM se rendaient vers les différents camps de réfugiés (le plus éloigné se trouvait à près de deux heures de route) afin de recueillir les réfugiés qui avaient un rendez-vous pour une entrevue par des représentants de l’Immigration canadienne ce jour-là. En raison de préoccupations liées à la sécurité, il fallait que les réfugiés soient rentrés à leur camp avant la tombée de la nuit, ce qui imposait quotidiennement des délais fermes aux agents des visas.</a:t>
            </a:r>
          </a:p>
          <a:p>
            <a:pPr marL="0" indent="0">
              <a:spcBef>
                <a:spcPct val="0"/>
              </a:spcBef>
              <a:buFontTx/>
              <a:buNone/>
              <a:tabLst>
                <a:tab pos="228600" algn="l"/>
                <a:tab pos="457200" algn="l"/>
              </a:tabLst>
            </a:pPr>
            <a:endParaRPr lang="fr-CA" sz="800" smtClean="0">
              <a:ea typeface="Calibri" pitchFamily="34" charset="0"/>
              <a:cs typeface="Times New Roman" pitchFamily="18" charset="0"/>
            </a:endParaRPr>
          </a:p>
          <a:p>
            <a:pPr marL="0" indent="0">
              <a:spcBef>
                <a:spcPct val="0"/>
              </a:spcBef>
              <a:buFontTx/>
              <a:buNone/>
              <a:tabLst>
                <a:tab pos="228600" algn="l"/>
                <a:tab pos="457200" algn="l"/>
              </a:tabLst>
            </a:pPr>
            <a:r>
              <a:rPr lang="fr-CA" sz="800" smtClean="0">
                <a:ea typeface="Calibri" pitchFamily="34" charset="0"/>
                <a:cs typeface="Times New Roman" pitchFamily="18" charset="0"/>
              </a:rPr>
              <a:t>Grâce à l’excellente coordination entre l’OIM, les Nations Unies et le bureau des visas de Singapour, la semaine d’entrevues s’est très bien déroulée. Selon l’horaire, le premier jour d’entrevues était consacré aux familles qui avaient indiqué le Québec comme destination ou dont des membres de la famille s’étaient déjà réinstallés au Québec. Ce faisant, Singapour a pu jouer un rôle plus soutenu dans l’aide fournie au Québec pour qu’il atteigne ses objectifs pour 2010 en matière de réfugiés pris en charge par le gouvernement.</a:t>
            </a:r>
          </a:p>
          <a:p>
            <a:pPr marL="0" indent="0">
              <a:spcBef>
                <a:spcPct val="0"/>
              </a:spcBef>
              <a:buFontTx/>
              <a:buNone/>
              <a:tabLst>
                <a:tab pos="228600" algn="l"/>
                <a:tab pos="457200" algn="l"/>
              </a:tabLst>
            </a:pPr>
            <a:endParaRPr lang="fr-CA" sz="800" smtClean="0">
              <a:ea typeface="Calibri" pitchFamily="34" charset="0"/>
              <a:cs typeface="Arial" charset="0"/>
            </a:endParaRPr>
          </a:p>
          <a:p>
            <a:pPr marL="0" indent="0">
              <a:spcBef>
                <a:spcPct val="0"/>
              </a:spcBef>
              <a:buFontTx/>
              <a:buNone/>
              <a:tabLst>
                <a:tab pos="228600" algn="l"/>
                <a:tab pos="457200" algn="l"/>
              </a:tabLst>
            </a:pPr>
            <a:r>
              <a:rPr lang="fr-CA" sz="800" smtClean="0">
                <a:ea typeface="Calibri" pitchFamily="34" charset="0"/>
                <a:cs typeface="Times New Roman" pitchFamily="18" charset="0"/>
              </a:rPr>
              <a:t>Dans le cadre de l’exercice du traitement en groupe des demandes de Bhoutanais, le Canada accepte, à première vue, la détermination du statut de réfugié du HCR des Bhoutanais, ce qui signifie qu’un groupe particulier de réfugiés est réputé avoir la même « histoire de réfugié », ce qui nous a permis de faire des entrevues axées sur la composition de la famille, les questions d’admissibilité et le counselling, plutôt que sur l’admissibilité au statut de réfugié. Cette approche permet en outre à CIC de traiter un nombre élevé de cas de réfugiés en vue de la réinstallation en un temps limité. À l’instar des voyages de sélection précédents, les agents des visas ont constaté très peu d’indications de préoccupations en matière de sécurité et de criminalité et la grande majorité des cas ont fait l’objet d’une décision favorable en ce qui a trait à la sélection.</a:t>
            </a:r>
          </a:p>
          <a:p>
            <a:pPr marL="0" indent="0">
              <a:spcBef>
                <a:spcPct val="0"/>
              </a:spcBef>
              <a:buFontTx/>
              <a:buNone/>
              <a:tabLst>
                <a:tab pos="228600" algn="l"/>
                <a:tab pos="457200" algn="l"/>
              </a:tabLst>
            </a:pPr>
            <a:endParaRPr lang="fr-CA" sz="800" smtClean="0">
              <a:ea typeface="Calibri" pitchFamily="34" charset="0"/>
              <a:cs typeface="Times New Roman" pitchFamily="18" charset="0"/>
            </a:endParaRPr>
          </a:p>
          <a:p>
            <a:pPr marL="0" indent="0">
              <a:spcBef>
                <a:spcPct val="0"/>
              </a:spcBef>
              <a:buFontTx/>
              <a:buNone/>
              <a:tabLst>
                <a:tab pos="228600" algn="l"/>
                <a:tab pos="457200" algn="l"/>
              </a:tabLst>
            </a:pPr>
            <a:r>
              <a:rPr lang="fr-CA" sz="800" smtClean="0">
                <a:ea typeface="Calibri" pitchFamily="34" charset="0"/>
                <a:cs typeface="Times New Roman" pitchFamily="18" charset="0"/>
              </a:rPr>
              <a:t>Les réfugiés bhoutanais au Népal ont formé des communautés très unies et bien organisées et considèrent que l’éducation est un élément très important. Ils ont également fait preuve d’une grande sensibilisation aux questions de santé et d’une ouverture pour en discuter. Dans l’ensemble, les réfugiés sont très débrouillards et entreprenants. Ils prennent des initiatives et veulent vivre dans l’indépendance. Les Bhoutanais que nous avons rencontrés étaient, de façon générale, à l’école, gardaient des enfants à la maison ou travaillaient et faisaient du  bénévolat.  </a:t>
            </a:r>
          </a:p>
          <a:p>
            <a:pPr marL="0" indent="0">
              <a:spcBef>
                <a:spcPct val="0"/>
              </a:spcBef>
              <a:buFontTx/>
              <a:buNone/>
              <a:tabLst>
                <a:tab pos="228600" algn="l"/>
                <a:tab pos="457200" algn="l"/>
              </a:tabLst>
            </a:pPr>
            <a:endParaRPr lang="fr-CA" sz="800" smtClean="0">
              <a:cs typeface="Arial" charset="0"/>
            </a:endParaRPr>
          </a:p>
          <a:p>
            <a:pPr marL="0" indent="0">
              <a:spcBef>
                <a:spcPct val="0"/>
              </a:spcBef>
              <a:buFontTx/>
              <a:buNone/>
              <a:tabLst>
                <a:tab pos="228600" algn="l"/>
                <a:tab pos="457200" algn="l"/>
              </a:tabLst>
            </a:pPr>
            <a:r>
              <a:rPr lang="fr-CA" sz="800" smtClean="0">
                <a:ea typeface="Calibri" pitchFamily="34" charset="0"/>
                <a:cs typeface="Calibri" pitchFamily="34" charset="0"/>
              </a:rPr>
              <a:t>Bien que la connaissance de l’anglais continue d’être répandue dans ce groupe, les agents des visas ont constaté que la qualité de l’anglais et des niveaux d’instruction étaient, en règle générale, plus faibles qu’au cours des années précédentes. Cette situation s’explique par au moins deux raisons : tout d’abord, pour ce qui est des missions de sélection initiales, CIC avait demandé que le HCR recommande un nombre plus élevé de réfugiés avec une connaissance solide de l’anglais, de sorte qu’ils puissent servir d’interprètes pour les réfugiés qui arriveraient par la suite au  Canada; ensuite, le HCR nous a indiqué qu’au fil du temps, il avait amélioré ses communications concernant la nature de la réinstallation, les processus qui vont de pair avec cette dernière, et comment y accéder, alors qu’auparavant, il recommandait les familles les plus brillantes, plutôt que les plus désavantagées, qui comprenaient ce que la réinstallation leur offrait et comment en tirer avantage.</a:t>
            </a:r>
          </a:p>
          <a:p>
            <a:pPr marL="0" indent="0">
              <a:spcBef>
                <a:spcPct val="0"/>
              </a:spcBef>
              <a:buFontTx/>
              <a:buNone/>
              <a:tabLst>
                <a:tab pos="228600" algn="l"/>
                <a:tab pos="457200" algn="l"/>
              </a:tabLst>
            </a:pPr>
            <a:endParaRPr lang="fr-CA" sz="800" smtClean="0">
              <a:ea typeface="Calibri" pitchFamily="34" charset="0"/>
              <a:cs typeface="Calibri" pitchFamily="34" charset="0"/>
            </a:endParaRPr>
          </a:p>
        </p:txBody>
      </p:sp>
      <p:graphicFrame>
        <p:nvGraphicFramePr>
          <p:cNvPr id="2050" name="Object 31"/>
          <p:cNvGraphicFramePr>
            <a:graphicFrameLocks noChangeAspect="1"/>
          </p:cNvGraphicFramePr>
          <p:nvPr>
            <p:ph sz="quarter" idx="2"/>
          </p:nvPr>
        </p:nvGraphicFramePr>
        <p:xfrm>
          <a:off x="401638" y="139700"/>
          <a:ext cx="2432050" cy="322263"/>
        </p:xfrm>
        <a:graphic>
          <a:graphicData uri="http://schemas.openxmlformats.org/presentationml/2006/ole">
            <p:oleObj spid="_x0000_s2050" name="Photo Editor Photo" r:id="rId16" imgW="2523810" imgH="361809" progId="">
              <p:embed/>
            </p:oleObj>
          </a:graphicData>
        </a:graphic>
      </p:graphicFrame>
      <p:sp>
        <p:nvSpPr>
          <p:cNvPr id="2054" name="Rectangle 11"/>
          <p:cNvSpPr>
            <a:spLocks noChangeArrowheads="1"/>
          </p:cNvSpPr>
          <p:nvPr>
            <p:custDataLst>
              <p:tags r:id="rId5"/>
            </p:custDataLst>
          </p:nvPr>
        </p:nvSpPr>
        <p:spPr bwMode="auto">
          <a:xfrm>
            <a:off x="0" y="0"/>
            <a:ext cx="6858000" cy="0"/>
          </a:xfrm>
          <a:prstGeom prst="rect">
            <a:avLst/>
          </a:prstGeom>
          <a:noFill/>
          <a:ln w="9525">
            <a:noFill/>
            <a:miter lim="800000"/>
            <a:headEnd/>
            <a:tailEnd/>
          </a:ln>
        </p:spPr>
        <p:txBody>
          <a:bodyPr wrap="none" anchor="ctr">
            <a:spAutoFit/>
          </a:bodyPr>
          <a:lstStyle/>
          <a:p>
            <a:endParaRPr lang="fr-FR"/>
          </a:p>
        </p:txBody>
      </p:sp>
      <p:sp>
        <p:nvSpPr>
          <p:cNvPr id="2055" name="TextBox 17"/>
          <p:cNvSpPr txBox="1">
            <a:spLocks noChangeArrowheads="1"/>
          </p:cNvSpPr>
          <p:nvPr>
            <p:custDataLst>
              <p:tags r:id="rId6"/>
            </p:custDataLst>
          </p:nvPr>
        </p:nvSpPr>
        <p:spPr bwMode="auto">
          <a:xfrm>
            <a:off x="244475" y="492125"/>
            <a:ext cx="3192463" cy="676275"/>
          </a:xfrm>
          <a:prstGeom prst="rect">
            <a:avLst/>
          </a:prstGeom>
          <a:noFill/>
          <a:ln w="9525">
            <a:noFill/>
            <a:miter lim="800000"/>
            <a:headEnd/>
            <a:tailEnd/>
          </a:ln>
        </p:spPr>
        <p:txBody>
          <a:bodyPr>
            <a:spAutoFit/>
          </a:bodyPr>
          <a:lstStyle/>
          <a:p>
            <a:r>
              <a:rPr lang="fr-CA" sz="1400" i="0">
                <a:latin typeface="Tahoma" pitchFamily="34" charset="0"/>
                <a:cs typeface="Tahoma" pitchFamily="34" charset="0"/>
              </a:rPr>
              <a:t>Voyage de sélection des Bhoutanais  </a:t>
            </a:r>
          </a:p>
          <a:p>
            <a:r>
              <a:rPr lang="fr-CA" i="0">
                <a:latin typeface="Tahoma" pitchFamily="34" charset="0"/>
                <a:cs typeface="Tahoma" pitchFamily="34" charset="0"/>
              </a:rPr>
              <a:t>Suite de la première page...</a:t>
            </a:r>
          </a:p>
        </p:txBody>
      </p:sp>
      <p:sp>
        <p:nvSpPr>
          <p:cNvPr id="2056" name="TextBox 12"/>
          <p:cNvSpPr txBox="1">
            <a:spLocks noChangeArrowheads="1"/>
          </p:cNvSpPr>
          <p:nvPr>
            <p:custDataLst>
              <p:tags r:id="rId7"/>
            </p:custDataLst>
          </p:nvPr>
        </p:nvSpPr>
        <p:spPr bwMode="auto">
          <a:xfrm>
            <a:off x="3565525" y="5033963"/>
            <a:ext cx="3132138" cy="3292475"/>
          </a:xfrm>
          <a:prstGeom prst="rect">
            <a:avLst/>
          </a:prstGeom>
          <a:noFill/>
          <a:ln w="9525">
            <a:noFill/>
            <a:miter lim="800000"/>
            <a:headEnd/>
            <a:tailEnd/>
          </a:ln>
        </p:spPr>
        <p:txBody>
          <a:bodyPr>
            <a:spAutoFit/>
          </a:bodyPr>
          <a:lstStyle/>
          <a:p>
            <a:pPr eaLnBrk="0" hangingPunct="0">
              <a:tabLst>
                <a:tab pos="228600" algn="l"/>
                <a:tab pos="457200" algn="l"/>
              </a:tabLst>
            </a:pPr>
            <a:r>
              <a:rPr lang="fr-CA" sz="800" b="0" i="0">
                <a:ea typeface="Calibri" pitchFamily="34" charset="0"/>
                <a:cs typeface="Times New Roman" pitchFamily="18" charset="0"/>
              </a:rPr>
              <a:t>Au cours des entrevues de réinstallation et d’une séance d’information avec les réfugiés au camp de réfugiés de Goldhap, les Bhoutanais ont exprimé un certain niveau d’anxiété au sujet de leur avenir au Canada, surtout en ce qui concerne leur capacité à réussir ici. On a coupé court à certaines rumeurs mensongères (p. ex. que le climat froid canadien empêcherait les Bhoutanais d’avoir des enfants ou que les pays de réinstallation recrutaient des Bhoutanais pour qu’il aillent se battre en Iraq). Mais leur détermination, leur débrouillardise et leur indépendance sont tous des traits qui les aideront grandement au Canada et je n’ai aucun doute qu’en groupe ils connaîtront le succès, surtout les enfants.  </a:t>
            </a:r>
          </a:p>
          <a:p>
            <a:pPr eaLnBrk="0" hangingPunct="0">
              <a:tabLst>
                <a:tab pos="228600" algn="l"/>
                <a:tab pos="457200" algn="l"/>
              </a:tabLst>
            </a:pPr>
            <a:endParaRPr lang="fr-CA" sz="800" b="0" i="0">
              <a:ea typeface="Calibri" pitchFamily="34" charset="0"/>
              <a:cs typeface="Times New Roman" pitchFamily="18" charset="0"/>
            </a:endParaRPr>
          </a:p>
          <a:p>
            <a:pPr eaLnBrk="0" hangingPunct="0">
              <a:tabLst>
                <a:tab pos="228600" algn="l"/>
                <a:tab pos="457200" algn="l"/>
              </a:tabLst>
            </a:pPr>
            <a:r>
              <a:rPr lang="fr-CA" sz="800" b="0" i="0">
                <a:ea typeface="Calibri" pitchFamily="34" charset="0"/>
                <a:cs typeface="Times New Roman" pitchFamily="18" charset="0"/>
              </a:rPr>
              <a:t>Quand j’étais au Népal, un des récits qui m’a le plus impressionné est la façon dont les réfugiés se sont installés spontanément sur les rives de l’une des rivières de la région, quand ils ont quitté le Bhoutan en 1991-1992, et que ce n’est que deux ans plus tard que le HCR a établi de premiers contacts avec eux. À ce moment-là, et sans influence externe, cette communauté de circonstance  avait déjà mis sur pied des écoles pour ses jeunes. On a l’impression qu’en dépit de la distance parcourue en tant que réfugiés et de près de 20 ans d’exil, les Bhoutanais ont toujours été maîtres de leur propre destinée. Et maintenant, des dizaines de milliers d’entre eux auront une seconde chance au Canada ou ailleurs.</a:t>
            </a:r>
            <a:endParaRPr lang="fr-CA" sz="800" b="0" i="0"/>
          </a:p>
        </p:txBody>
      </p:sp>
      <p:pic>
        <p:nvPicPr>
          <p:cNvPr id="2057" name="Picture 140" descr="R:\Refugees\RRPD miscellaneous\Paula\IMG_4044 crop.jpg"/>
          <p:cNvPicPr>
            <a:picLocks noChangeAspect="1" noChangeArrowheads="1"/>
          </p:cNvPicPr>
          <p:nvPr>
            <p:custDataLst>
              <p:tags r:id="rId8"/>
            </p:custDataLst>
          </p:nvPr>
        </p:nvPicPr>
        <p:blipFill>
          <a:blip r:embed="rId17" cstate="print"/>
          <a:srcRect/>
          <a:stretch>
            <a:fillRect/>
          </a:stretch>
        </p:blipFill>
        <p:spPr bwMode="auto">
          <a:xfrm>
            <a:off x="3648075" y="2794000"/>
            <a:ext cx="2847975" cy="1771650"/>
          </a:xfrm>
          <a:prstGeom prst="rect">
            <a:avLst/>
          </a:prstGeom>
          <a:noFill/>
          <a:ln w="19050">
            <a:solidFill>
              <a:srgbClr val="7B1B1A"/>
            </a:solidFill>
            <a:miter lim="800000"/>
            <a:headEnd/>
            <a:tailEnd/>
          </a:ln>
        </p:spPr>
      </p:pic>
      <p:sp>
        <p:nvSpPr>
          <p:cNvPr id="2058" name="TextBox 11"/>
          <p:cNvSpPr txBox="1">
            <a:spLocks noChangeArrowheads="1"/>
          </p:cNvSpPr>
          <p:nvPr>
            <p:custDataLst>
              <p:tags r:id="rId9"/>
            </p:custDataLst>
          </p:nvPr>
        </p:nvSpPr>
        <p:spPr bwMode="auto">
          <a:xfrm>
            <a:off x="3619500" y="4562475"/>
            <a:ext cx="2895600" cy="338138"/>
          </a:xfrm>
          <a:prstGeom prst="rect">
            <a:avLst/>
          </a:prstGeom>
          <a:noFill/>
          <a:ln w="9525">
            <a:noFill/>
            <a:miter lim="800000"/>
            <a:headEnd/>
            <a:tailEnd/>
          </a:ln>
        </p:spPr>
        <p:txBody>
          <a:bodyPr>
            <a:spAutoFit/>
          </a:bodyPr>
          <a:lstStyle/>
          <a:p>
            <a:pPr algn="ctr"/>
            <a:r>
              <a:rPr lang="fr-CA" sz="800" b="0"/>
              <a:t>Aire d’attente pour les réfugiés dans les installations de l’OIM à Damak, au Népal</a:t>
            </a:r>
          </a:p>
        </p:txBody>
      </p:sp>
      <p:pic>
        <p:nvPicPr>
          <p:cNvPr id="2059" name="Picture 139"/>
          <p:cNvPicPr>
            <a:picLocks noChangeAspect="1" noChangeArrowheads="1"/>
          </p:cNvPicPr>
          <p:nvPr>
            <p:custDataLst>
              <p:tags r:id="rId10"/>
            </p:custDataLst>
          </p:nvPr>
        </p:nvPicPr>
        <p:blipFill>
          <a:blip r:embed="rId18" cstate="print"/>
          <a:srcRect/>
          <a:stretch>
            <a:fillRect/>
          </a:stretch>
        </p:blipFill>
        <p:spPr bwMode="auto">
          <a:xfrm>
            <a:off x="3629025" y="585788"/>
            <a:ext cx="2867025" cy="1724025"/>
          </a:xfrm>
          <a:prstGeom prst="rect">
            <a:avLst/>
          </a:prstGeom>
          <a:noFill/>
          <a:ln w="19050">
            <a:solidFill>
              <a:srgbClr val="7B1B1A"/>
            </a:solidFill>
            <a:miter lim="800000"/>
            <a:headEnd/>
            <a:tailEnd/>
          </a:ln>
        </p:spPr>
      </p:pic>
      <p:sp>
        <p:nvSpPr>
          <p:cNvPr id="2060" name="TextBox 14"/>
          <p:cNvSpPr txBox="1">
            <a:spLocks noChangeArrowheads="1"/>
          </p:cNvSpPr>
          <p:nvPr>
            <p:custDataLst>
              <p:tags r:id="rId11"/>
            </p:custDataLst>
          </p:nvPr>
        </p:nvSpPr>
        <p:spPr bwMode="auto">
          <a:xfrm>
            <a:off x="3609975" y="2324100"/>
            <a:ext cx="2886075" cy="338138"/>
          </a:xfrm>
          <a:prstGeom prst="rect">
            <a:avLst/>
          </a:prstGeom>
          <a:noFill/>
          <a:ln w="9525">
            <a:noFill/>
            <a:miter lim="800000"/>
            <a:headEnd/>
            <a:tailEnd/>
          </a:ln>
        </p:spPr>
        <p:txBody>
          <a:bodyPr>
            <a:spAutoFit/>
          </a:bodyPr>
          <a:lstStyle/>
          <a:p>
            <a:pPr algn="ctr"/>
            <a:r>
              <a:rPr lang="fr-CA" sz="800" b="0"/>
              <a:t>Stationnement pour les véhicules de l’OIM et des Nations Unies à Damak, au Népal</a:t>
            </a:r>
          </a:p>
        </p:txBody>
      </p:sp>
      <p:sp>
        <p:nvSpPr>
          <p:cNvPr id="2061" name="Rectangle 32"/>
          <p:cNvSpPr>
            <a:spLocks noChangeArrowheads="1"/>
          </p:cNvSpPr>
          <p:nvPr>
            <p:custDataLst>
              <p:tags r:id="rId12"/>
            </p:custDataLst>
          </p:nvPr>
        </p:nvSpPr>
        <p:spPr bwMode="auto">
          <a:xfrm>
            <a:off x="0" y="0"/>
            <a:ext cx="6858000" cy="457200"/>
          </a:xfrm>
          <a:prstGeom prst="rect">
            <a:avLst/>
          </a:prstGeom>
          <a:noFill/>
          <a:ln w="9525">
            <a:noFill/>
            <a:miter lim="800000"/>
            <a:headEnd/>
            <a:tailEnd/>
          </a:ln>
        </p:spPr>
        <p:txBody>
          <a:bodyPr wrap="none" anchor="ctr">
            <a:spAutoFit/>
          </a:bodyPr>
          <a:lstStyle/>
          <a:p>
            <a:r>
              <a:rPr lang="en-US" sz="288000" i="0">
                <a:latin typeface="Verdana" pitchFamily="34" charset="0"/>
              </a:rPr>
              <a:t>But if many people of the same ethnic, cultural and religious background have fled persecution in similar conditions, the UNHCR considers them to be </a:t>
            </a:r>
            <a:r>
              <a:rPr lang="en-US" sz="288000">
                <a:latin typeface="Verdana" pitchFamily="34" charset="0"/>
              </a:rPr>
              <a:t>prima facie</a:t>
            </a:r>
            <a:r>
              <a:rPr lang="en-US" sz="288000" i="0">
                <a:latin typeface="Verdana" pitchFamily="34" charset="0"/>
              </a:rPr>
              <a:t> refugees. When all members of a specific group of refugees are deemed to have the same “refugee story,” they may be processed together. </a:t>
            </a:r>
            <a:endParaRPr lang="en-US" sz="1800" b="0" i="0"/>
          </a:p>
        </p:txBody>
      </p:sp>
      <p:sp>
        <p:nvSpPr>
          <p:cNvPr id="2062" name="Rectangle 33"/>
          <p:cNvSpPr>
            <a:spLocks noChangeArrowheads="1"/>
          </p:cNvSpPr>
          <p:nvPr>
            <p:custDataLst>
              <p:tags r:id="rId13"/>
            </p:custDataLst>
          </p:nvPr>
        </p:nvSpPr>
        <p:spPr bwMode="auto">
          <a:xfrm>
            <a:off x="0" y="0"/>
            <a:ext cx="6858000" cy="457200"/>
          </a:xfrm>
          <a:prstGeom prst="rect">
            <a:avLst/>
          </a:prstGeom>
          <a:noFill/>
          <a:ln w="9525">
            <a:noFill/>
            <a:miter lim="800000"/>
            <a:headEnd/>
            <a:tailEnd/>
          </a:ln>
        </p:spPr>
        <p:txBody>
          <a:bodyPr wrap="none" anchor="ctr">
            <a:spAutoFit/>
          </a:bodyPr>
          <a:lstStyle/>
          <a:p>
            <a:r>
              <a:rPr lang="en-US" sz="288000" i="0">
                <a:latin typeface="Verdana" pitchFamily="34" charset="0"/>
              </a:rPr>
              <a:t>But if many people of the same ethnic, cultural and religious background have fled persecution in similar conditions, the UNHCR considers them to be </a:t>
            </a:r>
            <a:r>
              <a:rPr lang="en-US" sz="288000">
                <a:latin typeface="Verdana" pitchFamily="34" charset="0"/>
              </a:rPr>
              <a:t>prima facie</a:t>
            </a:r>
            <a:r>
              <a:rPr lang="en-US" sz="288000" i="0">
                <a:latin typeface="Verdana" pitchFamily="34" charset="0"/>
              </a:rPr>
              <a:t> refugees. When all members of a specific group of refugees are deemed to have the same “refugee story,” they may be processed together. </a:t>
            </a:r>
            <a:endParaRPr lang="en-US" sz="1800" b="0" i="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11"/>
          <p:cNvSpPr txBox="1">
            <a:spLocks noChangeArrowheads="1"/>
          </p:cNvSpPr>
          <p:nvPr>
            <p:custDataLst>
              <p:tags r:id="rId2"/>
            </p:custDataLst>
          </p:nvPr>
        </p:nvSpPr>
        <p:spPr bwMode="auto">
          <a:xfrm>
            <a:off x="1700213" y="3276600"/>
            <a:ext cx="0" cy="274638"/>
          </a:xfrm>
          <a:prstGeom prst="rect">
            <a:avLst/>
          </a:prstGeom>
          <a:noFill/>
          <a:ln w="9525" algn="ctr">
            <a:noFill/>
            <a:miter lim="800000"/>
            <a:headEnd/>
            <a:tailEnd/>
          </a:ln>
        </p:spPr>
        <p:txBody>
          <a:bodyPr wrap="none" lIns="0" tIns="0" rIns="0" bIns="0">
            <a:spAutoFit/>
          </a:bodyPr>
          <a:lstStyle/>
          <a:p>
            <a:endParaRPr lang="en-US" sz="1800" b="0" i="0"/>
          </a:p>
        </p:txBody>
      </p:sp>
      <p:sp>
        <p:nvSpPr>
          <p:cNvPr id="3076" name="Text Box 16"/>
          <p:cNvSpPr txBox="1">
            <a:spLocks noChangeArrowheads="1"/>
          </p:cNvSpPr>
          <p:nvPr>
            <p:custDataLst>
              <p:tags r:id="rId3"/>
            </p:custDataLst>
          </p:nvPr>
        </p:nvSpPr>
        <p:spPr bwMode="auto">
          <a:xfrm>
            <a:off x="5229225" y="179388"/>
            <a:ext cx="1173163" cy="366712"/>
          </a:xfrm>
          <a:prstGeom prst="rect">
            <a:avLst/>
          </a:prstGeom>
          <a:noFill/>
          <a:ln w="9525">
            <a:noFill/>
            <a:miter lim="800000"/>
            <a:headEnd/>
            <a:tailEnd/>
          </a:ln>
        </p:spPr>
        <p:txBody>
          <a:bodyPr lIns="91424" tIns="45712" rIns="91424" bIns="45712">
            <a:spAutoFit/>
          </a:bodyPr>
          <a:lstStyle/>
          <a:p>
            <a:endParaRPr lang="en-US" sz="1800" b="0" i="0"/>
          </a:p>
        </p:txBody>
      </p:sp>
      <p:sp>
        <p:nvSpPr>
          <p:cNvPr id="3077" name="Text Box 18"/>
          <p:cNvSpPr txBox="1">
            <a:spLocks noChangeArrowheads="1"/>
          </p:cNvSpPr>
          <p:nvPr>
            <p:custDataLst>
              <p:tags r:id="rId4"/>
            </p:custDataLst>
          </p:nvPr>
        </p:nvSpPr>
        <p:spPr bwMode="auto">
          <a:xfrm>
            <a:off x="5414963" y="160338"/>
            <a:ext cx="1174750" cy="379412"/>
          </a:xfrm>
          <a:prstGeom prst="rect">
            <a:avLst/>
          </a:prstGeom>
          <a:noFill/>
          <a:ln w="9525">
            <a:noFill/>
            <a:miter lim="800000"/>
            <a:headEnd/>
            <a:tailEnd/>
          </a:ln>
        </p:spPr>
        <p:txBody>
          <a:bodyPr lIns="0" tIns="0" rIns="0" bIns="0"/>
          <a:lstStyle/>
          <a:p>
            <a:pPr algn="r">
              <a:lnSpc>
                <a:spcPct val="90000"/>
              </a:lnSpc>
            </a:pPr>
            <a:r>
              <a:rPr lang="fr-CA" sz="900" i="0">
                <a:solidFill>
                  <a:srgbClr val="7B1B1A"/>
                </a:solidFill>
                <a:latin typeface="Trebuchet MS" pitchFamily="34" charset="0"/>
              </a:rPr>
              <a:t>Hiver 2011</a:t>
            </a:r>
          </a:p>
          <a:p>
            <a:pPr algn="r">
              <a:lnSpc>
                <a:spcPct val="90000"/>
              </a:lnSpc>
            </a:pPr>
            <a:r>
              <a:rPr lang="fr-CA" sz="900" i="0">
                <a:solidFill>
                  <a:srgbClr val="7B1B1A"/>
                </a:solidFill>
                <a:latin typeface="Trebuchet MS" pitchFamily="34" charset="0"/>
              </a:rPr>
              <a:t>Numéro 6</a:t>
            </a:r>
            <a:endParaRPr lang="fr-CA" sz="2000" b="0" i="0">
              <a:solidFill>
                <a:srgbClr val="7B1B1A"/>
              </a:solidFill>
            </a:endParaRPr>
          </a:p>
        </p:txBody>
      </p:sp>
      <p:sp>
        <p:nvSpPr>
          <p:cNvPr id="3078" name="Text Box 57"/>
          <p:cNvSpPr txBox="1">
            <a:spLocks noChangeArrowheads="1"/>
          </p:cNvSpPr>
          <p:nvPr>
            <p:custDataLst>
              <p:tags r:id="rId5"/>
            </p:custDataLst>
          </p:nvPr>
        </p:nvSpPr>
        <p:spPr bwMode="auto">
          <a:xfrm>
            <a:off x="561975" y="752475"/>
            <a:ext cx="2676525" cy="244475"/>
          </a:xfrm>
          <a:prstGeom prst="rect">
            <a:avLst/>
          </a:prstGeom>
          <a:noFill/>
          <a:ln w="9525">
            <a:noFill/>
            <a:miter lim="800000"/>
            <a:headEnd/>
            <a:tailEnd/>
          </a:ln>
        </p:spPr>
        <p:txBody>
          <a:bodyPr>
            <a:spAutoFit/>
          </a:bodyPr>
          <a:lstStyle/>
          <a:p>
            <a:pPr>
              <a:spcBef>
                <a:spcPct val="50000"/>
              </a:spcBef>
            </a:pPr>
            <a:endParaRPr lang="en-US"/>
          </a:p>
        </p:txBody>
      </p:sp>
      <p:graphicFrame>
        <p:nvGraphicFramePr>
          <p:cNvPr id="3074" name="Object 68"/>
          <p:cNvGraphicFramePr>
            <a:graphicFrameLocks noChangeAspect="1"/>
          </p:cNvGraphicFramePr>
          <p:nvPr>
            <p:ph sz="half" idx="1"/>
          </p:nvPr>
        </p:nvGraphicFramePr>
        <p:xfrm>
          <a:off x="423863" y="153988"/>
          <a:ext cx="2524125" cy="304800"/>
        </p:xfrm>
        <a:graphic>
          <a:graphicData uri="http://schemas.openxmlformats.org/presentationml/2006/ole">
            <p:oleObj spid="_x0000_s3074" name="Photo Editor Photo" r:id="rId19" imgW="2523810" imgH="361809" progId="">
              <p:embed/>
            </p:oleObj>
          </a:graphicData>
        </a:graphic>
      </p:graphicFrame>
      <p:sp>
        <p:nvSpPr>
          <p:cNvPr id="3079" name="Text Box 70"/>
          <p:cNvSpPr txBox="1">
            <a:spLocks noChangeArrowheads="1"/>
          </p:cNvSpPr>
          <p:nvPr>
            <p:custDataLst>
              <p:tags r:id="rId6"/>
            </p:custDataLst>
          </p:nvPr>
        </p:nvSpPr>
        <p:spPr bwMode="auto">
          <a:xfrm>
            <a:off x="5324475" y="8496300"/>
            <a:ext cx="1257300" cy="244475"/>
          </a:xfrm>
          <a:prstGeom prst="rect">
            <a:avLst/>
          </a:prstGeom>
          <a:noFill/>
          <a:ln w="9525">
            <a:noFill/>
            <a:miter lim="800000"/>
            <a:headEnd/>
            <a:tailEnd/>
          </a:ln>
        </p:spPr>
        <p:txBody>
          <a:bodyPr>
            <a:spAutoFit/>
          </a:bodyPr>
          <a:lstStyle/>
          <a:p>
            <a:pPr>
              <a:spcBef>
                <a:spcPct val="50000"/>
              </a:spcBef>
            </a:pPr>
            <a:endParaRPr lang="en-US"/>
          </a:p>
        </p:txBody>
      </p:sp>
      <p:sp>
        <p:nvSpPr>
          <p:cNvPr id="3080" name="TextBox 16"/>
          <p:cNvSpPr txBox="1">
            <a:spLocks noChangeArrowheads="1"/>
          </p:cNvSpPr>
          <p:nvPr>
            <p:custDataLst>
              <p:tags r:id="rId7"/>
            </p:custDataLst>
          </p:nvPr>
        </p:nvSpPr>
        <p:spPr bwMode="auto">
          <a:xfrm>
            <a:off x="320675" y="600075"/>
            <a:ext cx="6261100" cy="276225"/>
          </a:xfrm>
          <a:prstGeom prst="rect">
            <a:avLst/>
          </a:prstGeom>
          <a:noFill/>
          <a:ln w="9525">
            <a:noFill/>
            <a:miter lim="800000"/>
            <a:headEnd/>
            <a:tailEnd/>
          </a:ln>
        </p:spPr>
        <p:txBody>
          <a:bodyPr>
            <a:spAutoFit/>
          </a:bodyPr>
          <a:lstStyle/>
          <a:p>
            <a:r>
              <a:rPr lang="fr-CA" sz="1200" i="0">
                <a:latin typeface="Tahoma" pitchFamily="34" charset="0"/>
                <a:cs typeface="Tahoma" pitchFamily="34" charset="0"/>
              </a:rPr>
              <a:t>Réflexions d’agents du PAR : Prestation du PAR dans l’ensemble du Canada</a:t>
            </a:r>
          </a:p>
        </p:txBody>
      </p:sp>
      <p:sp>
        <p:nvSpPr>
          <p:cNvPr id="19" name="Content Placeholder 2"/>
          <p:cNvSpPr>
            <a:spLocks noGrp="1"/>
          </p:cNvSpPr>
          <p:nvPr>
            <p:ph sz="half" idx="1"/>
            <p:custDataLst>
              <p:tags r:id="rId8"/>
            </p:custDataLst>
          </p:nvPr>
        </p:nvSpPr>
        <p:spPr>
          <a:xfrm>
            <a:off x="320675" y="1430338"/>
            <a:ext cx="1936750" cy="2074862"/>
          </a:xfrm>
        </p:spPr>
        <p:txBody>
          <a:bodyPr/>
          <a:lstStyle/>
          <a:p>
            <a:pPr marL="0" eaLnBrk="1" hangingPunct="1">
              <a:buFontTx/>
              <a:buNone/>
              <a:defRPr/>
            </a:pPr>
            <a:r>
              <a:rPr lang="fr-CA" sz="800" dirty="0" smtClean="0"/>
              <a:t>Le Programme d’aide à la réinstallation (PAR) est devenu l’une des voix qui me parle, peu importe où je décide d’aller. Pendant que j’étais aux études, soit depuis 1995, j’ai travaillé comme bénévole à la banque de langues du Centre international de  Winnipeg, au Manitoba, à titre de traducteur pour les nouveaux arrivants. Le travail des bénévoles de l’équipe de la banque de langue ne s’effectuait  pas dans le cadre du PAR, mais ce que nous faisions était très similaire à ce que qui se faisait dans le cadre du PAR.</a:t>
            </a:r>
          </a:p>
          <a:p>
            <a:pPr marL="0" eaLnBrk="1" hangingPunct="1">
              <a:buFontTx/>
              <a:buNone/>
              <a:defRPr/>
            </a:pPr>
            <a:endParaRPr lang="fr-CA" sz="800" dirty="0" smtClean="0"/>
          </a:p>
          <a:p>
            <a:pPr marL="0" indent="0" eaLnBrk="1" hangingPunct="1">
              <a:spcBef>
                <a:spcPts val="0"/>
              </a:spcBef>
              <a:buFontTx/>
              <a:buNone/>
              <a:defRPr/>
            </a:pPr>
            <a:endParaRPr lang="fr-CA" sz="800" dirty="0" smtClean="0"/>
          </a:p>
          <a:p>
            <a:pPr marL="0" indent="0" eaLnBrk="1" hangingPunct="1">
              <a:spcBef>
                <a:spcPts val="0"/>
              </a:spcBef>
              <a:buFontTx/>
              <a:buNone/>
              <a:defRPr/>
            </a:pPr>
            <a:endParaRPr lang="fr-CA" sz="800" dirty="0" smtClean="0"/>
          </a:p>
          <a:p>
            <a:pPr marL="0" indent="0" eaLnBrk="1" hangingPunct="1">
              <a:spcBef>
                <a:spcPts val="0"/>
              </a:spcBef>
              <a:buFontTx/>
              <a:buNone/>
              <a:defRPr/>
            </a:pPr>
            <a:r>
              <a:rPr lang="fr-CA" sz="800" dirty="0" smtClean="0"/>
              <a:t>.</a:t>
            </a:r>
            <a:endParaRPr lang="fr-CA" sz="800" dirty="0"/>
          </a:p>
        </p:txBody>
      </p:sp>
      <p:sp>
        <p:nvSpPr>
          <p:cNvPr id="18" name="TextBox 17"/>
          <p:cNvSpPr txBox="1"/>
          <p:nvPr>
            <p:custDataLst>
              <p:tags r:id="rId9"/>
            </p:custDataLst>
          </p:nvPr>
        </p:nvSpPr>
        <p:spPr>
          <a:xfrm>
            <a:off x="2174875" y="2994025"/>
            <a:ext cx="1225550" cy="554038"/>
          </a:xfrm>
          <a:prstGeom prst="rect">
            <a:avLst/>
          </a:prstGeom>
          <a:noFill/>
        </p:spPr>
        <p:txBody>
          <a:bodyPr>
            <a:spAutoFit/>
          </a:bodyPr>
          <a:lstStyle/>
          <a:p>
            <a:pPr algn="ctr">
              <a:defRPr/>
            </a:pPr>
            <a:r>
              <a:rPr lang="fr-CA" sz="750" b="0" dirty="0" err="1">
                <a:cs typeface="+mn-cs"/>
              </a:rPr>
              <a:t>Kazenga</a:t>
            </a:r>
            <a:r>
              <a:rPr lang="fr-CA" sz="750" b="0" dirty="0">
                <a:cs typeface="+mn-cs"/>
              </a:rPr>
              <a:t> </a:t>
            </a:r>
            <a:r>
              <a:rPr lang="fr-CA" sz="750" b="0" dirty="0" err="1">
                <a:cs typeface="+mn-cs"/>
              </a:rPr>
              <a:t>Nyamaswa</a:t>
            </a:r>
            <a:r>
              <a:rPr lang="fr-CA" sz="750" b="0" dirty="0">
                <a:cs typeface="+mn-cs"/>
              </a:rPr>
              <a:t>, agent du PAR, au</a:t>
            </a:r>
          </a:p>
          <a:p>
            <a:pPr algn="ctr">
              <a:defRPr/>
            </a:pPr>
            <a:r>
              <a:rPr lang="fr-CA" sz="750" b="0" dirty="0">
                <a:cs typeface="+mn-cs"/>
              </a:rPr>
              <a:t>bureau local de CIC à  Ottawa  </a:t>
            </a:r>
          </a:p>
        </p:txBody>
      </p:sp>
      <p:sp>
        <p:nvSpPr>
          <p:cNvPr id="3083" name="TextBox 12"/>
          <p:cNvSpPr txBox="1">
            <a:spLocks noChangeArrowheads="1"/>
          </p:cNvSpPr>
          <p:nvPr>
            <p:custDataLst>
              <p:tags r:id="rId10"/>
            </p:custDataLst>
          </p:nvPr>
        </p:nvSpPr>
        <p:spPr bwMode="auto">
          <a:xfrm>
            <a:off x="331788" y="922338"/>
            <a:ext cx="6203950" cy="460375"/>
          </a:xfrm>
          <a:prstGeom prst="rect">
            <a:avLst/>
          </a:prstGeom>
          <a:noFill/>
          <a:ln w="9525">
            <a:noFill/>
            <a:miter lim="800000"/>
            <a:headEnd/>
            <a:tailEnd/>
          </a:ln>
        </p:spPr>
        <p:txBody>
          <a:bodyPr>
            <a:spAutoFit/>
          </a:bodyPr>
          <a:lstStyle/>
          <a:p>
            <a:r>
              <a:rPr lang="fr-CA" sz="800" b="0"/>
              <a:t>Kazenga Nyamaswa et Kristi Plastino sont deux agents du PAR qui travaillent au bureau local de CIC à Ottawa. Ils ont tous deux de l’expérience dans la prestation du PAR dans deux villes et régions différentes – Kazenga à Winnipeg et à Ottawa et Kristi à Lethbridge et à Ottawa. Kazenga et Kristi ont accepté de nous faire part de leur expérience unique.</a:t>
            </a:r>
          </a:p>
        </p:txBody>
      </p:sp>
      <p:pic>
        <p:nvPicPr>
          <p:cNvPr id="3084" name="Picture 3" descr="R:\Refugees\Resettlement Assistance Program RAP\Newsletter\Issue 6 Winter 2011\Kaz3 crop2.jpg"/>
          <p:cNvPicPr>
            <a:picLocks noChangeAspect="1" noChangeArrowheads="1"/>
          </p:cNvPicPr>
          <p:nvPr>
            <p:custDataLst>
              <p:tags r:id="rId11"/>
            </p:custDataLst>
          </p:nvPr>
        </p:nvPicPr>
        <p:blipFill>
          <a:blip r:embed="rId20" cstate="print"/>
          <a:srcRect/>
          <a:stretch>
            <a:fillRect/>
          </a:stretch>
        </p:blipFill>
        <p:spPr bwMode="auto">
          <a:xfrm>
            <a:off x="2270125" y="1581150"/>
            <a:ext cx="996950" cy="1428750"/>
          </a:xfrm>
          <a:prstGeom prst="rect">
            <a:avLst/>
          </a:prstGeom>
          <a:noFill/>
          <a:ln w="19050">
            <a:solidFill>
              <a:srgbClr val="7B1B1A"/>
            </a:solidFill>
            <a:miter lim="800000"/>
            <a:headEnd/>
            <a:tailEnd/>
          </a:ln>
        </p:spPr>
      </p:pic>
      <p:sp>
        <p:nvSpPr>
          <p:cNvPr id="21" name="TextBox 20"/>
          <p:cNvSpPr txBox="1"/>
          <p:nvPr>
            <p:custDataLst>
              <p:tags r:id="rId12"/>
            </p:custDataLst>
          </p:nvPr>
        </p:nvSpPr>
        <p:spPr>
          <a:xfrm>
            <a:off x="304800" y="3438525"/>
            <a:ext cx="3076575" cy="5754688"/>
          </a:xfrm>
          <a:prstGeom prst="rect">
            <a:avLst/>
          </a:prstGeom>
          <a:noFill/>
        </p:spPr>
        <p:txBody>
          <a:bodyPr>
            <a:spAutoFit/>
          </a:bodyPr>
          <a:lstStyle/>
          <a:p>
            <a:pPr>
              <a:spcBef>
                <a:spcPts val="0"/>
              </a:spcBef>
              <a:defRPr/>
            </a:pPr>
            <a:r>
              <a:rPr lang="fr-CA" sz="800" b="0" i="0" dirty="0">
                <a:cs typeface="+mn-cs"/>
              </a:rPr>
              <a:t>Après m’être joint à CIC à Winnipeg en 2004, j’ai passé un certain temps dans le domaine de l’immigration, à la réception à titre de conseiller adjoint en immigration (CAI), mais peu de temps après, j’ai obtenu une affectation au PAR. C’était agréable et enthousiasmant de poursuivre le travail que j’avais déjà commencé à titre de bénévole. Cette fois-ci, cependant, la situation était d’autant plus agréable que j’avais un salaire, un poste de travail et un timbre du point d’entrée… J’étais un fonctionnaire à Winnipeg. </a:t>
            </a:r>
          </a:p>
          <a:p>
            <a:pPr>
              <a:spcBef>
                <a:spcPts val="0"/>
              </a:spcBef>
              <a:defRPr/>
            </a:pPr>
            <a:endParaRPr lang="fr-CA" sz="800" b="0" i="0" dirty="0">
              <a:cs typeface="+mn-cs"/>
            </a:endParaRPr>
          </a:p>
          <a:p>
            <a:pPr>
              <a:spcBef>
                <a:spcPts val="0"/>
              </a:spcBef>
              <a:defRPr/>
            </a:pPr>
            <a:r>
              <a:rPr lang="fr-CA" sz="800" b="0" i="0" dirty="0">
                <a:cs typeface="+mn-cs"/>
              </a:rPr>
              <a:t>Voici certaines observations faites durant mon parcours ainsi que mon opinion concernant des pratiques exemplaires dans ce secteur d’activités.</a:t>
            </a:r>
          </a:p>
          <a:p>
            <a:pPr>
              <a:spcBef>
                <a:spcPts val="0"/>
              </a:spcBef>
              <a:defRPr/>
            </a:pPr>
            <a:endParaRPr lang="fr-CA" sz="800" b="0" i="0" dirty="0">
              <a:cs typeface="+mn-cs"/>
            </a:endParaRPr>
          </a:p>
          <a:p>
            <a:pPr indent="-228600">
              <a:spcBef>
                <a:spcPts val="0"/>
              </a:spcBef>
              <a:defRPr/>
            </a:pPr>
            <a:r>
              <a:rPr lang="fr-CA" sz="800" b="0" i="0" dirty="0">
                <a:solidFill>
                  <a:srgbClr val="000000"/>
                </a:solidFill>
                <a:cs typeface="+mn-cs"/>
              </a:rPr>
              <a:t>Je travaille à l’occasion à titre d’agent du PAR depuis septembre 2004. Mon affectation s’est terminée en 2006 et je suis retourné à mon poste d’attache dans le domaine de l’immigration (soit aux admissions à Winnipeg).  Après avoir passé un bon moment à Winnipeg, j’ai voulu faire un changement de carrière et j’ai décidé de présenter des demandes d’emploi dans la Région de la capitale nationale. Après avoir envoyé plusieurs courriels et demandes, j’ai eu une offre de déploiement au bureau local de CIC à Ottawa, à titre d’agent du PAR, dès avril 2010.</a:t>
            </a:r>
          </a:p>
          <a:p>
            <a:pPr>
              <a:spcBef>
                <a:spcPts val="0"/>
              </a:spcBef>
              <a:defRPr/>
            </a:pPr>
            <a:endParaRPr lang="fr-CA" sz="800" b="0" i="0" dirty="0">
              <a:cs typeface="+mn-cs"/>
            </a:endParaRPr>
          </a:p>
          <a:p>
            <a:pPr>
              <a:spcBef>
                <a:spcPts val="0"/>
              </a:spcBef>
              <a:defRPr/>
            </a:pPr>
            <a:r>
              <a:rPr lang="fr-CA" sz="800" b="0" i="0" dirty="0">
                <a:cs typeface="+mn-cs"/>
              </a:rPr>
              <a:t>Les clients constituent le dénominateur commun entre Winnipeg et Ottawa dans le cadre du PAR; ils sont très diversifiés quoique similaires à bien des égards. Ils viennent de régions très éloignées les unes des autres, mais sont passés par le même processus pour devenir des résidents permanents. Ils ont le même point de contact au Canada, des installations temporaires où des étrangers deviennent des amis et, dans certains cas, des familles. Il a été intéressant de voir et d’entendre des histoires similaires à Ottawa concernant des liens étroits qui ont vu le jour dans des installations temporaires; de nouveaux cercles d’amis devenus des partenaires d’entraide. C’est ce que j’appelle de la réinstallation qui va au-delà de la TPA, du SSOBL, du STIDI, des CBM, des fournisseurs de services et des agents.</a:t>
            </a:r>
          </a:p>
          <a:p>
            <a:pPr>
              <a:spcBef>
                <a:spcPts val="0"/>
              </a:spcBef>
              <a:defRPr/>
            </a:pPr>
            <a:endParaRPr lang="fr-CA" sz="800" b="0" i="0" dirty="0">
              <a:cs typeface="+mn-cs"/>
            </a:endParaRPr>
          </a:p>
          <a:p>
            <a:pPr algn="r">
              <a:spcBef>
                <a:spcPts val="0"/>
              </a:spcBef>
              <a:defRPr/>
            </a:pPr>
            <a:r>
              <a:rPr lang="fr-CA" sz="800" b="0" dirty="0">
                <a:cs typeface="+mn-cs"/>
              </a:rPr>
              <a:t>Suite à la page suivante...</a:t>
            </a:r>
          </a:p>
          <a:p>
            <a:pPr>
              <a:spcBef>
                <a:spcPts val="0"/>
              </a:spcBef>
              <a:defRPr/>
            </a:pPr>
            <a:endParaRPr lang="fr-CA" sz="800" b="0" i="0" dirty="0">
              <a:cs typeface="+mn-cs"/>
            </a:endParaRPr>
          </a:p>
          <a:p>
            <a:pPr>
              <a:spcBef>
                <a:spcPts val="0"/>
              </a:spcBef>
              <a:defRPr/>
            </a:pPr>
            <a:endParaRPr lang="fr-CA" sz="800" b="0" i="0" dirty="0">
              <a:cs typeface="+mn-cs"/>
            </a:endParaRPr>
          </a:p>
          <a:p>
            <a:pPr>
              <a:spcBef>
                <a:spcPts val="0"/>
              </a:spcBef>
              <a:defRPr/>
            </a:pPr>
            <a:endParaRPr lang="fr-CA" sz="800" b="0" i="0" dirty="0">
              <a:cs typeface="+mn-cs"/>
            </a:endParaRPr>
          </a:p>
          <a:p>
            <a:pPr>
              <a:spcBef>
                <a:spcPts val="0"/>
              </a:spcBef>
              <a:defRPr/>
            </a:pPr>
            <a:endParaRPr lang="fr-CA" sz="800" b="0" i="0" dirty="0">
              <a:cs typeface="+mn-cs"/>
            </a:endParaRPr>
          </a:p>
          <a:p>
            <a:pPr>
              <a:defRPr/>
            </a:pPr>
            <a:endParaRPr lang="fr-CA" sz="800" dirty="0">
              <a:cs typeface="+mn-cs"/>
            </a:endParaRPr>
          </a:p>
        </p:txBody>
      </p:sp>
      <p:sp>
        <p:nvSpPr>
          <p:cNvPr id="16" name="Text Placeholder 2"/>
          <p:cNvSpPr txBox="1">
            <a:spLocks/>
          </p:cNvSpPr>
          <p:nvPr>
            <p:custDataLst>
              <p:tags r:id="rId13"/>
            </p:custDataLst>
          </p:nvPr>
        </p:nvSpPr>
        <p:spPr bwMode="auto">
          <a:xfrm>
            <a:off x="3492500" y="1408113"/>
            <a:ext cx="2136775" cy="2439987"/>
          </a:xfrm>
          <a:prstGeom prst="rect">
            <a:avLst/>
          </a:prstGeom>
          <a:noFill/>
          <a:ln w="9525">
            <a:noFill/>
            <a:miter lim="800000"/>
            <a:headEnd/>
            <a:tailEnd/>
          </a:ln>
          <a:effectLst/>
        </p:spPr>
        <p:txBody>
          <a:bodyPr lIns="91424" tIns="45712" rIns="91424" bIns="45712"/>
          <a:lstStyle/>
          <a:p>
            <a:pPr>
              <a:spcBef>
                <a:spcPts val="0"/>
              </a:spcBef>
              <a:defRPr/>
            </a:pPr>
            <a:r>
              <a:rPr lang="fr-CA" sz="800" b="0" i="0" dirty="0">
                <a:cs typeface="+mn-cs"/>
              </a:rPr>
              <a:t>J’ai commencé à travailler au sein du PAR en 2006, à Lethbridge, en Alberta, après qu’on m’a offert un poste dans le cadre d’un processus de recrutement postsecondaire national. Le fait d’accepter un emploi dans une province où je n’étais jamais allée était une véritable aventure! Nous pouvons facilement tenir pour acquise la connaissance que nous avons des services sociaux et de bien-être de la province dans laquelle nous avons été élevés. Mais, comme j’étais dans une autre province, il a fallu que j’apprenne rapidement quels services étaient fournis par ma nouvelle province et il était facile de comprendre à quel point un nouvel arrivant peut se sentir dépassé par le « système »</a:t>
            </a:r>
            <a:r>
              <a:rPr lang="fr-CA" sz="800" b="0" i="0" kern="0" dirty="0">
                <a:latin typeface="+mn-lt"/>
                <a:cs typeface="+mn-cs"/>
              </a:rPr>
              <a:t>!</a:t>
            </a:r>
          </a:p>
          <a:p>
            <a:pPr>
              <a:spcBef>
                <a:spcPts val="0"/>
              </a:spcBef>
              <a:defRPr/>
            </a:pPr>
            <a:endParaRPr lang="fr-CA" sz="800" b="0" i="0" kern="0" dirty="0">
              <a:latin typeface="+mn-lt"/>
              <a:cs typeface="+mn-cs"/>
            </a:endParaRPr>
          </a:p>
        </p:txBody>
      </p:sp>
      <p:pic>
        <p:nvPicPr>
          <p:cNvPr id="3087" name="Picture 2" descr="R:\Refugees\Resettlement Assistance Program RAP\Newsletter\Issue 6 Winter 2011\Kristi photo.JPG"/>
          <p:cNvPicPr>
            <a:picLocks noChangeAspect="1" noChangeArrowheads="1"/>
          </p:cNvPicPr>
          <p:nvPr>
            <p:custDataLst>
              <p:tags r:id="rId14"/>
            </p:custDataLst>
          </p:nvPr>
        </p:nvPicPr>
        <p:blipFill>
          <a:blip r:embed="rId21" cstate="print"/>
          <a:srcRect/>
          <a:stretch>
            <a:fillRect/>
          </a:stretch>
        </p:blipFill>
        <p:spPr bwMode="auto">
          <a:xfrm>
            <a:off x="5549900" y="1571625"/>
            <a:ext cx="831850" cy="1427163"/>
          </a:xfrm>
          <a:prstGeom prst="rect">
            <a:avLst/>
          </a:prstGeom>
          <a:noFill/>
          <a:ln w="19050">
            <a:solidFill>
              <a:srgbClr val="7B1B1A"/>
            </a:solidFill>
            <a:miter lim="800000"/>
            <a:headEnd/>
            <a:tailEnd/>
          </a:ln>
        </p:spPr>
      </p:pic>
      <p:sp>
        <p:nvSpPr>
          <p:cNvPr id="23" name="TextBox 22"/>
          <p:cNvSpPr txBox="1"/>
          <p:nvPr>
            <p:custDataLst>
              <p:tags r:id="rId15"/>
            </p:custDataLst>
          </p:nvPr>
        </p:nvSpPr>
        <p:spPr>
          <a:xfrm>
            <a:off x="3495675" y="3790950"/>
            <a:ext cx="3124200" cy="4770438"/>
          </a:xfrm>
          <a:prstGeom prst="rect">
            <a:avLst/>
          </a:prstGeom>
          <a:noFill/>
        </p:spPr>
        <p:txBody>
          <a:bodyPr>
            <a:spAutoFit/>
          </a:bodyPr>
          <a:lstStyle/>
          <a:p>
            <a:pPr>
              <a:spcBef>
                <a:spcPts val="0"/>
              </a:spcBef>
              <a:defRPr/>
            </a:pPr>
            <a:r>
              <a:rPr lang="fr-CA" sz="800" b="0" i="0" kern="0" dirty="0">
                <a:cs typeface="+mn-cs"/>
              </a:rPr>
              <a:t>Comme je viens de l’Ontario, j’ai été redéployée à Ottawa où je réside à l’heure actuelle. Bien que les approches administratives entre les deux centres soient distinctes, les qualités des agents demeurent les mêmes. Cela peut être un véritable défi de trouver un juste milieu entre le précieux service aux clients et les nombreuses pressions que comporte l’administration du PAR, et quelquefois, les priorités changent très rapidement tout au long de la journée. Le réseautage et l’établissement de contacts au sein de la communauté améliorent certainement la qualité du programme et la capacité du bureau d’intervenir rapidement en cas d’urgence. </a:t>
            </a:r>
          </a:p>
          <a:p>
            <a:pPr>
              <a:spcBef>
                <a:spcPts val="0"/>
              </a:spcBef>
              <a:defRPr/>
            </a:pPr>
            <a:r>
              <a:rPr lang="fr-CA" sz="800" b="0" i="0" kern="0" dirty="0">
                <a:cs typeface="+mn-cs"/>
              </a:rPr>
              <a:t> </a:t>
            </a:r>
          </a:p>
          <a:p>
            <a:pPr>
              <a:spcBef>
                <a:spcPts val="0"/>
              </a:spcBef>
              <a:defRPr/>
            </a:pPr>
            <a:r>
              <a:rPr lang="fr-CA" sz="800" b="0" i="0" kern="0" dirty="0">
                <a:cs typeface="+mn-cs"/>
              </a:rPr>
              <a:t>L’expérience antérieure dans une ville où les services sont rationalisés d’une recommandation à une autre a démontré que moins de clients ne sont plus suivis par les services de réinstallation. Cette constatation appuie le point de vue selon lequel c’est la communauté dans son ensemble, et non seulement un organisme, qui est responsable du client. À Ottawa, la pratique est similaire, sauf qu’elle s’effectue à une bien plus grande échelle et comporte un bien plus grand nombre de partenaires. C’est pourquoi on peut avoir l’impression que « la main droite ne sait pas ce que la main gauche fait », ce qui met en évidence le besoin d’un plus grand réseautage entre l’organisme du PAR et ses employés et les autres organismes de réinstallation. Après tout, le client d’un organisme finit par être le client de tous ces organismes. </a:t>
            </a:r>
          </a:p>
          <a:p>
            <a:pPr>
              <a:spcBef>
                <a:spcPts val="0"/>
              </a:spcBef>
              <a:defRPr/>
            </a:pPr>
            <a:r>
              <a:rPr lang="fr-CA" sz="800" b="0" i="0" kern="0" dirty="0">
                <a:cs typeface="+mn-cs"/>
              </a:rPr>
              <a:t> </a:t>
            </a:r>
          </a:p>
          <a:p>
            <a:pPr>
              <a:spcBef>
                <a:spcPts val="0"/>
              </a:spcBef>
              <a:defRPr/>
            </a:pPr>
            <a:r>
              <a:rPr lang="fr-CA" sz="800" b="0" i="0" kern="0" dirty="0">
                <a:cs typeface="+mn-cs"/>
              </a:rPr>
              <a:t>En parlant de communauté, l’un des points saillants a été de rencontrer par hasard un adolescent, des mois après l’orientation initiale. Nous avons eu une conversation en anglais au sujet de l’école et des amis, et il était heureux et s’adaptait bien. Quelquefois, le seul moment où, à titre d’agent du PAR, nous voyons les clients est au cours de leur orientation initiale, quand ils sont fatigués après le voyage, stressés et débordés. La rencontre par hasard de ce garçon m’a rappelée que la personne que nous rencontrons n’est pas nécessairement celle qu’elle a toujours été ou qu’elle deviendra, avec le temps. </a:t>
            </a:r>
          </a:p>
          <a:p>
            <a:pPr algn="r">
              <a:spcBef>
                <a:spcPts val="0"/>
              </a:spcBef>
              <a:defRPr/>
            </a:pPr>
            <a:r>
              <a:rPr lang="fr-CA" sz="800" b="0" dirty="0" err="1">
                <a:cs typeface="+mn-cs"/>
              </a:rPr>
              <a:t>Kristi</a:t>
            </a:r>
            <a:r>
              <a:rPr lang="fr-CA" sz="800" b="0" dirty="0">
                <a:cs typeface="+mn-cs"/>
              </a:rPr>
              <a:t> </a:t>
            </a:r>
            <a:r>
              <a:rPr lang="fr-CA" sz="800" b="0" dirty="0" err="1">
                <a:cs typeface="+mn-cs"/>
              </a:rPr>
              <a:t>Plastino</a:t>
            </a:r>
            <a:endParaRPr lang="fr-CA" sz="800" dirty="0">
              <a:cs typeface="+mn-cs"/>
            </a:endParaRPr>
          </a:p>
        </p:txBody>
      </p:sp>
      <p:sp>
        <p:nvSpPr>
          <p:cNvPr id="24" name="Rectangle 23"/>
          <p:cNvSpPr/>
          <p:nvPr>
            <p:custDataLst>
              <p:tags r:id="rId16"/>
            </p:custDataLst>
          </p:nvPr>
        </p:nvSpPr>
        <p:spPr>
          <a:xfrm>
            <a:off x="5548313" y="2984500"/>
            <a:ext cx="858837" cy="792163"/>
          </a:xfrm>
          <a:prstGeom prst="rect">
            <a:avLst/>
          </a:prstGeom>
        </p:spPr>
        <p:txBody>
          <a:bodyPr>
            <a:spAutoFit/>
          </a:bodyPr>
          <a:lstStyle/>
          <a:p>
            <a:pPr algn="ctr">
              <a:defRPr/>
            </a:pPr>
            <a:r>
              <a:rPr lang="fr-CA" sz="750" b="0" dirty="0" err="1">
                <a:cs typeface="+mn-cs"/>
              </a:rPr>
              <a:t>Kristi</a:t>
            </a:r>
            <a:r>
              <a:rPr lang="fr-CA" sz="750" b="0" dirty="0">
                <a:cs typeface="+mn-cs"/>
              </a:rPr>
              <a:t> </a:t>
            </a:r>
            <a:r>
              <a:rPr lang="fr-CA" sz="750" b="0" dirty="0" err="1">
                <a:cs typeface="+mn-cs"/>
              </a:rPr>
              <a:t>Plastino</a:t>
            </a:r>
            <a:r>
              <a:rPr lang="fr-CA" sz="750" b="0" dirty="0">
                <a:cs typeface="+mn-cs"/>
              </a:rPr>
              <a:t>, agente du PAR, au</a:t>
            </a:r>
          </a:p>
          <a:p>
            <a:pPr algn="ctr">
              <a:defRPr/>
            </a:pPr>
            <a:r>
              <a:rPr lang="fr-CA" sz="750" b="0" dirty="0">
                <a:cs typeface="+mn-cs"/>
              </a:rPr>
              <a:t>bureau local de CIC à Ottawa  </a:t>
            </a:r>
          </a:p>
          <a:p>
            <a:pPr algn="ctr">
              <a:defRPr/>
            </a:pPr>
            <a:endParaRPr lang="fr-CA" sz="800" dirty="0">
              <a:cs typeface="+mn-cs"/>
            </a:endParaRPr>
          </a:p>
        </p:txBody>
      </p:sp>
      <p:cxnSp>
        <p:nvCxnSpPr>
          <p:cNvPr id="3090" name="Straight Connector 26"/>
          <p:cNvCxnSpPr>
            <a:cxnSpLocks noChangeShapeType="1"/>
          </p:cNvCxnSpPr>
          <p:nvPr>
            <p:custDataLst>
              <p:tags r:id="rId17"/>
            </p:custDataLst>
          </p:nvPr>
        </p:nvCxnSpPr>
        <p:spPr bwMode="auto">
          <a:xfrm rot="5400000">
            <a:off x="-114300" y="5029200"/>
            <a:ext cx="7067550" cy="0"/>
          </a:xfrm>
          <a:prstGeom prst="line">
            <a:avLst/>
          </a:prstGeom>
          <a:noFill/>
          <a:ln w="19050" algn="ctr">
            <a:solidFill>
              <a:schemeClr val="tx1"/>
            </a:solidFill>
            <a:round/>
            <a:headEnd/>
            <a:tailEnd/>
          </a:ln>
        </p:spPr>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2"/>
          <p:cNvSpPr txBox="1">
            <a:spLocks noChangeArrowheads="1"/>
          </p:cNvSpPr>
          <p:nvPr>
            <p:custDataLst>
              <p:tags r:id="rId2"/>
            </p:custDataLst>
          </p:nvPr>
        </p:nvSpPr>
        <p:spPr bwMode="auto">
          <a:xfrm>
            <a:off x="5386388" y="150813"/>
            <a:ext cx="1174750" cy="379412"/>
          </a:xfrm>
          <a:prstGeom prst="rect">
            <a:avLst/>
          </a:prstGeom>
          <a:noFill/>
          <a:ln w="9525">
            <a:noFill/>
            <a:miter lim="800000"/>
            <a:headEnd/>
            <a:tailEnd/>
          </a:ln>
        </p:spPr>
        <p:txBody>
          <a:bodyPr lIns="0" tIns="0" rIns="0" bIns="0"/>
          <a:lstStyle/>
          <a:p>
            <a:pPr algn="r">
              <a:lnSpc>
                <a:spcPct val="90000"/>
              </a:lnSpc>
            </a:pPr>
            <a:r>
              <a:rPr lang="fr-CA" sz="900" i="0">
                <a:solidFill>
                  <a:srgbClr val="7B1B1A"/>
                </a:solidFill>
                <a:latin typeface="Trebuchet MS" pitchFamily="34" charset="0"/>
              </a:rPr>
              <a:t>Hiver 2011</a:t>
            </a:r>
          </a:p>
          <a:p>
            <a:pPr algn="r">
              <a:lnSpc>
                <a:spcPct val="90000"/>
              </a:lnSpc>
            </a:pPr>
            <a:r>
              <a:rPr lang="fr-CA" sz="900" i="0">
                <a:solidFill>
                  <a:srgbClr val="7B1B1A"/>
                </a:solidFill>
                <a:latin typeface="Trebuchet MS" pitchFamily="34" charset="0"/>
              </a:rPr>
              <a:t>Numéro 6</a:t>
            </a:r>
            <a:endParaRPr lang="fr-CA" sz="2000" b="0" i="0">
              <a:solidFill>
                <a:srgbClr val="7B1B1A"/>
              </a:solidFill>
            </a:endParaRPr>
          </a:p>
        </p:txBody>
      </p:sp>
      <p:sp>
        <p:nvSpPr>
          <p:cNvPr id="4100" name="Rectangle 5"/>
          <p:cNvSpPr>
            <a:spLocks noChangeArrowheads="1"/>
          </p:cNvSpPr>
          <p:nvPr>
            <p:custDataLst>
              <p:tags r:id="rId3"/>
            </p:custDataLst>
          </p:nvPr>
        </p:nvSpPr>
        <p:spPr bwMode="auto">
          <a:xfrm>
            <a:off x="0" y="3729038"/>
            <a:ext cx="6858000" cy="0"/>
          </a:xfrm>
          <a:prstGeom prst="rect">
            <a:avLst/>
          </a:prstGeom>
          <a:noFill/>
          <a:ln w="9525">
            <a:noFill/>
            <a:miter lim="800000"/>
            <a:headEnd/>
            <a:tailEnd/>
          </a:ln>
        </p:spPr>
        <p:txBody>
          <a:bodyPr wrap="none" anchor="ctr">
            <a:spAutoFit/>
          </a:bodyPr>
          <a:lstStyle/>
          <a:p>
            <a:endParaRPr lang="fr-FR"/>
          </a:p>
        </p:txBody>
      </p:sp>
      <p:sp>
        <p:nvSpPr>
          <p:cNvPr id="14" name="Text Placeholder 13"/>
          <p:cNvSpPr>
            <a:spLocks noGrp="1"/>
          </p:cNvSpPr>
          <p:nvPr>
            <p:ph type="body" sz="half" idx="1"/>
            <p:custDataLst>
              <p:tags r:id="rId4"/>
            </p:custDataLst>
          </p:nvPr>
        </p:nvSpPr>
        <p:spPr>
          <a:xfrm>
            <a:off x="3419475" y="1225550"/>
            <a:ext cx="3086100" cy="7461250"/>
          </a:xfrm>
        </p:spPr>
        <p:txBody>
          <a:bodyPr/>
          <a:lstStyle/>
          <a:p>
            <a:pPr marL="0" indent="0" eaLnBrk="1" hangingPunct="1">
              <a:spcBef>
                <a:spcPts val="0"/>
              </a:spcBef>
              <a:buFontTx/>
              <a:buNone/>
              <a:defRPr/>
            </a:pPr>
            <a:r>
              <a:rPr lang="fr-CA" sz="800" dirty="0" smtClean="0"/>
              <a:t>procédures sont propres à chaque centre, mais dans l’ensemble, la prestation du programme se fonde sur le guide IP3 de CIC. Je connaissais également les programmes du SSOBL et du STIDI, ce qui a augmenté mon niveau de confort.</a:t>
            </a:r>
          </a:p>
          <a:p>
            <a:pPr marL="0" indent="0" eaLnBrk="1" hangingPunct="1">
              <a:spcBef>
                <a:spcPts val="0"/>
              </a:spcBef>
              <a:buFontTx/>
              <a:buNone/>
              <a:defRPr/>
            </a:pPr>
            <a:endParaRPr lang="fr-CA" sz="800" dirty="0" smtClean="0"/>
          </a:p>
          <a:p>
            <a:pPr marL="0" indent="0" eaLnBrk="1" hangingPunct="1">
              <a:spcBef>
                <a:spcPts val="0"/>
              </a:spcBef>
              <a:buFontTx/>
              <a:buNone/>
              <a:defRPr/>
            </a:pPr>
            <a:r>
              <a:rPr lang="fr-CA" sz="800" dirty="0" smtClean="0"/>
              <a:t>Il y a vraiment de nombreuses pratiques qui rendent le travail au sein du PAR agréable; dans mon cas, cependant, je peux mettre l’accent sur trois d’entre elles :</a:t>
            </a:r>
          </a:p>
          <a:p>
            <a:pPr marL="0" indent="0" eaLnBrk="1" hangingPunct="1">
              <a:spcBef>
                <a:spcPts val="0"/>
              </a:spcBef>
              <a:buFontTx/>
              <a:buNone/>
              <a:defRPr/>
            </a:pPr>
            <a:endParaRPr lang="fr-CA" sz="800" dirty="0" smtClean="0"/>
          </a:p>
          <a:p>
            <a:pPr marL="0" indent="0" eaLnBrk="1" hangingPunct="1">
              <a:spcBef>
                <a:spcPts val="0"/>
              </a:spcBef>
              <a:buFont typeface="Wingdings" pitchFamily="2" charset="2"/>
              <a:buChar char="Ø"/>
              <a:defRPr/>
            </a:pPr>
            <a:r>
              <a:rPr lang="fr-CA" sz="800" b="1" dirty="0" smtClean="0"/>
              <a:t>  Liens solides avec les fournisseurs de services – </a:t>
            </a:r>
            <a:r>
              <a:rPr lang="fr-CA" sz="800" dirty="0" smtClean="0"/>
              <a:t>Après avoir travaillé avec divers fournisseurs de services (FS) dans les deux villes, il est devenu évident à quel point une bonne relation de travail avec les FS rend notre travail plus facile et plus agréable. Le niveau de  collaboration entre un agent du PAR et les conseillers en établissement bénéficient à tous les participants, aux agents, aux conseillers et surtout aux clients. </a:t>
            </a:r>
          </a:p>
          <a:p>
            <a:pPr marL="0" indent="0" eaLnBrk="1" hangingPunct="1">
              <a:spcBef>
                <a:spcPts val="0"/>
              </a:spcBef>
              <a:defRPr/>
            </a:pPr>
            <a:endParaRPr lang="fr-CA" sz="800" dirty="0" smtClean="0"/>
          </a:p>
          <a:p>
            <a:pPr marL="0" indent="0" eaLnBrk="1" hangingPunct="1">
              <a:spcBef>
                <a:spcPts val="0"/>
              </a:spcBef>
              <a:buFont typeface="Wingdings" pitchFamily="2" charset="2"/>
              <a:buChar char="Ø"/>
              <a:defRPr/>
            </a:pPr>
            <a:r>
              <a:rPr lang="fr-CA" sz="800" b="1" dirty="0" smtClean="0"/>
              <a:t> Communication ouverte – </a:t>
            </a:r>
            <a:r>
              <a:rPr lang="fr-CA" sz="800" dirty="0" smtClean="0"/>
              <a:t>Les réunions mensuelles prévues avec les FS afin de préciser les attentes, cerner les problèmes/préoccupations et échanger des pratiques exemplaires, ont été très positives et bien accueillies par les FS. Cette approche a créé une atmosphère de travail positive pour les deux parties et une plus grande collaboration. </a:t>
            </a:r>
          </a:p>
          <a:p>
            <a:pPr marL="0" indent="0" eaLnBrk="1" hangingPunct="1">
              <a:spcBef>
                <a:spcPts val="0"/>
              </a:spcBef>
              <a:buFontTx/>
              <a:buNone/>
              <a:defRPr/>
            </a:pPr>
            <a:endParaRPr lang="fr-CA" sz="800" dirty="0" smtClean="0"/>
          </a:p>
          <a:p>
            <a:pPr marL="0" indent="0" eaLnBrk="1" hangingPunct="1">
              <a:spcBef>
                <a:spcPts val="0"/>
              </a:spcBef>
              <a:buFont typeface="Wingdings" pitchFamily="2" charset="2"/>
              <a:buChar char="Ø"/>
              <a:defRPr/>
            </a:pPr>
            <a:r>
              <a:rPr lang="fr-CA" sz="800" dirty="0" smtClean="0"/>
              <a:t>  </a:t>
            </a:r>
            <a:r>
              <a:rPr lang="fr-CA" sz="800" b="1" dirty="0" smtClean="0"/>
              <a:t>Uniformité –</a:t>
            </a:r>
            <a:r>
              <a:rPr lang="fr-CA" sz="800" dirty="0" smtClean="0"/>
              <a:t> Quand vous vous trouvez dans le bureau d’un FS pour une entrevue initiale, évitez d’accepter de petites notes dans lesquelles on demande de l’aide ou de petits services comme un changement d’adresse, des documents du PFSI comportant des erreurs à corriger, des chèques perdus, car vous pouvez facilement perdre ces notes. Demandez toujours qu’on vous envoie un bref courriel de rappel, un formulaire  de changement de statut ou un rapport complet sur le client, selon la nature de la demande. Si une chose supplémentaire est accordée à un conseiller (changement de date, d’heure, etc.), soyez prêt à le faire pour tout le monde,  et quand on vous demande de le faire.</a:t>
            </a:r>
          </a:p>
          <a:p>
            <a:pPr marL="0" indent="0" eaLnBrk="1" hangingPunct="1">
              <a:spcBef>
                <a:spcPts val="0"/>
              </a:spcBef>
              <a:buFontTx/>
              <a:buNone/>
              <a:defRPr/>
            </a:pPr>
            <a:endParaRPr lang="fr-CA" sz="800" dirty="0" smtClean="0"/>
          </a:p>
          <a:p>
            <a:pPr marL="0" indent="0" eaLnBrk="1" hangingPunct="1">
              <a:spcBef>
                <a:spcPts val="0"/>
              </a:spcBef>
              <a:buFontTx/>
              <a:buNone/>
              <a:defRPr/>
            </a:pPr>
            <a:r>
              <a:rPr lang="fr-CA" sz="800" dirty="0" smtClean="0"/>
              <a:t>Pour ce qui est des qualités qu’un employé doit posséder pour être agent du PAR,  je crois qu’il devrait avoir de l’empathie et de la compassion, être à l’écoute, tout en étant objectif. Faites- en un peu plus que ce à quoi vous êtes tenu pour aider les clients sans vous charger de résoudre leurs problèmes vous-même. Dans mon cas, j’utilise un « mantra » quand un client explique un problème ou une situation personnelle qui m’invite à réagir; je me pose sans cesse la question : « Que dit l’IP3 à ce sujet? », avant de prendre quelque mesure que ce soit. Cette astuce m’a permis d’aider des clients et de passer à autre chose après avoir écouté des histoires d’épouvante. </a:t>
            </a:r>
          </a:p>
          <a:p>
            <a:pPr marL="0" indent="0" eaLnBrk="1" hangingPunct="1">
              <a:spcBef>
                <a:spcPts val="0"/>
              </a:spcBef>
              <a:buFontTx/>
              <a:buNone/>
              <a:defRPr/>
            </a:pPr>
            <a:endParaRPr lang="fr-CA" sz="800" dirty="0" smtClean="0"/>
          </a:p>
          <a:p>
            <a:pPr marL="0" indent="0" eaLnBrk="1" hangingPunct="1">
              <a:spcBef>
                <a:spcPts val="0"/>
              </a:spcBef>
              <a:buFontTx/>
              <a:buNone/>
              <a:defRPr/>
            </a:pPr>
            <a:r>
              <a:rPr lang="fr-CA" sz="800" dirty="0" smtClean="0"/>
              <a:t>Cependant, en plus des éléments susmentionnés, un agent du PAR doit aimer les gens, s’intéresser à leur diversité et être suffisamment ouvert pour accorder de la valeur à leur point de vue sur la vie.   </a:t>
            </a:r>
          </a:p>
          <a:p>
            <a:pPr marL="0" indent="0" eaLnBrk="1" hangingPunct="1">
              <a:spcBef>
                <a:spcPts val="0"/>
              </a:spcBef>
              <a:buFontTx/>
              <a:buNone/>
              <a:defRPr/>
            </a:pPr>
            <a:endParaRPr lang="fr-CA" sz="800" dirty="0" smtClean="0"/>
          </a:p>
          <a:p>
            <a:pPr marL="0" indent="0" eaLnBrk="1" hangingPunct="1">
              <a:spcBef>
                <a:spcPts val="0"/>
              </a:spcBef>
              <a:buFontTx/>
              <a:buNone/>
              <a:defRPr/>
            </a:pPr>
            <a:endParaRPr lang="fr-CA" sz="800" dirty="0" smtClean="0"/>
          </a:p>
          <a:p>
            <a:pPr marL="0" indent="0" eaLnBrk="1" hangingPunct="1">
              <a:spcBef>
                <a:spcPts val="0"/>
              </a:spcBef>
              <a:buFontTx/>
              <a:buNone/>
              <a:defRPr/>
            </a:pPr>
            <a:endParaRPr lang="fr-CA" sz="800" dirty="0" smtClean="0"/>
          </a:p>
          <a:p>
            <a:pPr algn="r" eaLnBrk="1" hangingPunct="1">
              <a:buFontTx/>
              <a:buNone/>
              <a:defRPr/>
            </a:pPr>
            <a:r>
              <a:rPr lang="fr-CA" sz="800" i="1" dirty="0" err="1" smtClean="0"/>
              <a:t>Kazenga</a:t>
            </a:r>
            <a:r>
              <a:rPr lang="fr-CA" sz="800" i="1" dirty="0" smtClean="0"/>
              <a:t> </a:t>
            </a:r>
            <a:r>
              <a:rPr lang="fr-CA" sz="800" i="1" dirty="0" err="1" smtClean="0"/>
              <a:t>Nyamaswa</a:t>
            </a:r>
            <a:endParaRPr lang="fr-CA" sz="800" i="1" dirty="0" smtClean="0"/>
          </a:p>
          <a:p>
            <a:pPr marL="0" indent="0" eaLnBrk="1" hangingPunct="1">
              <a:spcBef>
                <a:spcPts val="0"/>
              </a:spcBef>
              <a:buFontTx/>
              <a:buNone/>
              <a:defRPr/>
            </a:pPr>
            <a:endParaRPr lang="fr-CA" sz="800" dirty="0" smtClean="0"/>
          </a:p>
          <a:p>
            <a:pPr marL="0" indent="0" eaLnBrk="1" hangingPunct="1">
              <a:spcBef>
                <a:spcPts val="0"/>
              </a:spcBef>
              <a:buFontTx/>
              <a:buNone/>
              <a:defRPr/>
            </a:pPr>
            <a:endParaRPr lang="fr-CA" sz="800" dirty="0" smtClean="0"/>
          </a:p>
          <a:p>
            <a:pPr marL="0" indent="0" eaLnBrk="1" hangingPunct="1">
              <a:spcBef>
                <a:spcPts val="0"/>
              </a:spcBef>
              <a:buFontTx/>
              <a:buNone/>
              <a:defRPr/>
            </a:pPr>
            <a:endParaRPr lang="fr-CA" sz="800" dirty="0" smtClean="0"/>
          </a:p>
        </p:txBody>
      </p:sp>
      <p:graphicFrame>
        <p:nvGraphicFramePr>
          <p:cNvPr id="4098" name="Object 2"/>
          <p:cNvGraphicFramePr>
            <a:graphicFrameLocks noChangeAspect="1"/>
          </p:cNvGraphicFramePr>
          <p:nvPr>
            <p:ph sz="quarter" idx="2"/>
          </p:nvPr>
        </p:nvGraphicFramePr>
        <p:xfrm>
          <a:off x="401638" y="144463"/>
          <a:ext cx="2335212" cy="314325"/>
        </p:xfrm>
        <a:graphic>
          <a:graphicData uri="http://schemas.openxmlformats.org/presentationml/2006/ole">
            <p:oleObj spid="_x0000_s4098" name="Photo Editor Photo" r:id="rId10" imgW="2523810" imgH="361809" progId="">
              <p:embed/>
            </p:oleObj>
          </a:graphicData>
        </a:graphic>
      </p:graphicFrame>
      <p:sp>
        <p:nvSpPr>
          <p:cNvPr id="4102" name="Rectangle 11"/>
          <p:cNvSpPr>
            <a:spLocks noChangeArrowheads="1"/>
          </p:cNvSpPr>
          <p:nvPr>
            <p:custDataLst>
              <p:tags r:id="rId5"/>
            </p:custDataLst>
          </p:nvPr>
        </p:nvSpPr>
        <p:spPr bwMode="auto">
          <a:xfrm>
            <a:off x="0" y="0"/>
            <a:ext cx="6858000" cy="0"/>
          </a:xfrm>
          <a:prstGeom prst="rect">
            <a:avLst/>
          </a:prstGeom>
          <a:noFill/>
          <a:ln w="9525">
            <a:noFill/>
            <a:miter lim="800000"/>
            <a:headEnd/>
            <a:tailEnd/>
          </a:ln>
        </p:spPr>
        <p:txBody>
          <a:bodyPr wrap="none" anchor="ctr">
            <a:spAutoFit/>
          </a:bodyPr>
          <a:lstStyle/>
          <a:p>
            <a:endParaRPr lang="fr-FR"/>
          </a:p>
        </p:txBody>
      </p:sp>
      <p:sp>
        <p:nvSpPr>
          <p:cNvPr id="4103" name="TextBox 17"/>
          <p:cNvSpPr txBox="1">
            <a:spLocks noChangeArrowheads="1"/>
          </p:cNvSpPr>
          <p:nvPr>
            <p:custDataLst>
              <p:tags r:id="rId6"/>
            </p:custDataLst>
          </p:nvPr>
        </p:nvSpPr>
        <p:spPr bwMode="auto">
          <a:xfrm>
            <a:off x="342900" y="595313"/>
            <a:ext cx="6257925" cy="430212"/>
          </a:xfrm>
          <a:prstGeom prst="rect">
            <a:avLst/>
          </a:prstGeom>
          <a:noFill/>
          <a:ln w="9525">
            <a:noFill/>
            <a:miter lim="800000"/>
            <a:headEnd/>
            <a:tailEnd/>
          </a:ln>
        </p:spPr>
        <p:txBody>
          <a:bodyPr>
            <a:spAutoFit/>
          </a:bodyPr>
          <a:lstStyle/>
          <a:p>
            <a:r>
              <a:rPr lang="fr-CA" sz="1200" i="0">
                <a:latin typeface="Tahoma" pitchFamily="34" charset="0"/>
                <a:cs typeface="Tahoma" pitchFamily="34" charset="0"/>
              </a:rPr>
              <a:t>Réflexions d’agents du PAR : Prestation du PAR dans l’ensemble du Canada</a:t>
            </a:r>
          </a:p>
          <a:p>
            <a:r>
              <a:rPr lang="fr-CA" i="0">
                <a:latin typeface="Tahoma" pitchFamily="34" charset="0"/>
                <a:cs typeface="Tahoma" pitchFamily="34" charset="0"/>
              </a:rPr>
              <a:t>Suite de la page précédente...</a:t>
            </a:r>
          </a:p>
        </p:txBody>
      </p:sp>
      <p:sp>
        <p:nvSpPr>
          <p:cNvPr id="4104" name="Content Placeholder 3"/>
          <p:cNvSpPr>
            <a:spLocks noGrp="1"/>
          </p:cNvSpPr>
          <p:nvPr>
            <p:ph sz="half" idx="2"/>
            <p:custDataLst>
              <p:tags r:id="rId7"/>
            </p:custDataLst>
          </p:nvPr>
        </p:nvSpPr>
        <p:spPr>
          <a:xfrm>
            <a:off x="368300" y="1238250"/>
            <a:ext cx="3041650" cy="7343775"/>
          </a:xfrm>
        </p:spPr>
        <p:txBody>
          <a:bodyPr/>
          <a:lstStyle/>
          <a:p>
            <a:pPr marL="0" indent="0" eaLnBrk="1" hangingPunct="1">
              <a:spcBef>
                <a:spcPct val="0"/>
              </a:spcBef>
              <a:buFontTx/>
              <a:buNone/>
            </a:pPr>
            <a:r>
              <a:rPr lang="fr-CA" sz="800" smtClean="0"/>
              <a:t>En ce qui concerne la prestation de services, le PAR est exécuté de la même façon à Winnipeg qu’à Ottawa. Le bureau local reçoit les TPA, crée des dossiers, fixe des dates d’entrevue initiale et consacre le reste de l’année à régler les différentes questions des clients et à mettre au point leurs dossiers afin qu’ils tiennent compte de la réalité en évolution comme les naissances, les divorces, les emplois, les décès, etc.</a:t>
            </a:r>
          </a:p>
          <a:p>
            <a:pPr marL="0" indent="0" eaLnBrk="1" hangingPunct="1">
              <a:spcBef>
                <a:spcPct val="0"/>
              </a:spcBef>
              <a:buFontTx/>
              <a:buNone/>
            </a:pPr>
            <a:endParaRPr lang="fr-CA" sz="800" smtClean="0"/>
          </a:p>
          <a:p>
            <a:pPr marL="0" indent="0" eaLnBrk="1" hangingPunct="1">
              <a:spcBef>
                <a:spcPct val="0"/>
              </a:spcBef>
              <a:buFontTx/>
              <a:buNone/>
            </a:pPr>
            <a:r>
              <a:rPr lang="fr-CA" sz="800" smtClean="0"/>
              <a:t>Dans les deux villes, le PAR fait partie de l’Unité d’établissement, mais sa position au sein de l’Unité est très différente. Au Manitoba, la plupart des autres programmes d’établissement relèvent de la province, ainsi, le PAR est devenu le point central de l’établissement; l’unité était composée d’au moins deux agents et de deux employés de soutien assignés au travail en lien avec le PAR. L’Unité d’établissement à Ottawa n’avait pas la même composition; il y avait de nombreux autres secteurs d’établissement, comme les anciens programmes CLIC, PEAI et le Programme d’accueil, avec les sous-groupes CLNA, PLI, ELFP, par exemple. Les partenariats de parrainage privé faisaient partie de l’Unité de l’immigration plutôt que de l’Unité de l’établissement. L’Établissement était composé de sept agents qui utilisaient des termes surtout en lien avec les ententes de contribution et se partageaient le personnel de soutien. En outre, dans l’équipe, il y avait le responsable du PAR qui utilisait des termes en lien avec le PAR, qui comportait différents acronymes comme SCR, CR1, PSFI, CBM, ASC, transférer vers l’interne ou l’externe et bien d’autres termes avec lesquels tout le monde n’est pas familier. Il est surprenant de constater à quel point le secteur d’activités dans lequel on travaille crée un vocabulaire de travail unique et pratique.</a:t>
            </a:r>
          </a:p>
          <a:p>
            <a:pPr marL="0" indent="0" eaLnBrk="1" hangingPunct="1">
              <a:spcBef>
                <a:spcPct val="0"/>
              </a:spcBef>
              <a:buFontTx/>
              <a:buNone/>
            </a:pPr>
            <a:endParaRPr lang="fr-CA" sz="800" smtClean="0"/>
          </a:p>
          <a:p>
            <a:pPr marL="0" indent="0" eaLnBrk="1" hangingPunct="1">
              <a:spcBef>
                <a:spcPct val="0"/>
              </a:spcBef>
              <a:buFontTx/>
              <a:buNone/>
            </a:pPr>
            <a:r>
              <a:rPr lang="fr-CA" sz="800" smtClean="0"/>
              <a:t>Les bureaux de Winnipeg et d’Ottawa créent leurs dossiers de façon distincte. À Winnipeg, on crée un dossier en utilisant « création d’un dossier (CD) » dans le SSOBL et tous les « secondaire(s) relié(s) (SR) » sont ajoutés pour que la famille au complet soit saisie dans un seul dossier. À Ottawa, le SSOBL n’est pas utilisé dans la création de dossiers; au lieu de cela, toutes les copies papier qui vont de la TPA au budget sont imprimées, de même que les étiquettes visant à désigner le dossier qui est le plus sous la mention « chef de famille ». La difficulté qui se pose dans le cas d’Ottawa est qu’il faut faire des recherches liées au SR pour différentes raisons qui peuvent se produire ultérieurement. Compte tenu du nombre de fois que les agents et le personnel de soutien revoient les dossiers des clients en raison des séparations, des naissances et des emplois, il a été étonnant de constater à quel point la création d’un dossier axé sur le SSOBL n’est pas une pratique répandue. </a:t>
            </a:r>
          </a:p>
          <a:p>
            <a:pPr marL="0" indent="0" eaLnBrk="1" hangingPunct="1">
              <a:buFontTx/>
              <a:buNone/>
            </a:pPr>
            <a:endParaRPr lang="fr-CA" sz="800" smtClean="0"/>
          </a:p>
          <a:p>
            <a:pPr marL="0" indent="0" eaLnBrk="1" hangingPunct="1">
              <a:buFontTx/>
              <a:buNone/>
            </a:pPr>
            <a:r>
              <a:rPr lang="fr-CA" sz="800" smtClean="0"/>
              <a:t>Dans le cas du bureau local de CIC à Ottawa, il a également été surprenant de constater à quel point le PAR a été éclipsé par d’autres programmes au sein de l’Établissement, en dépit du grand nombre d’arrivées.</a:t>
            </a:r>
          </a:p>
          <a:p>
            <a:pPr marL="0" indent="0" eaLnBrk="1" hangingPunct="1">
              <a:buFontTx/>
              <a:buNone/>
            </a:pPr>
            <a:endParaRPr lang="fr-CA" sz="800" smtClean="0"/>
          </a:p>
          <a:p>
            <a:pPr marL="0" indent="0" eaLnBrk="1" hangingPunct="1">
              <a:buFontTx/>
              <a:buNone/>
            </a:pPr>
            <a:r>
              <a:rPr lang="fr-CA" sz="800" smtClean="0"/>
              <a:t>Mon expérience précédente dans le cadre du PAR m’a aidé dans mon travail actuel. De la création de dossier au calcul du revenu et aux entrevues, tout m’était familier. Certaines</a:t>
            </a:r>
          </a:p>
          <a:p>
            <a:pPr marL="0" indent="0" eaLnBrk="1" hangingPunct="1">
              <a:buFontTx/>
              <a:buNone/>
            </a:pPr>
            <a:endParaRPr lang="fr-CA" sz="800" smtClean="0"/>
          </a:p>
          <a:p>
            <a:pPr marL="0" indent="0" algn="r" eaLnBrk="1" hangingPunct="1">
              <a:buFontTx/>
              <a:buNone/>
            </a:pPr>
            <a:endParaRPr lang="fr-CA" sz="800" i="1" smtClean="0"/>
          </a:p>
          <a:p>
            <a:pPr marL="0" indent="0" algn="r" eaLnBrk="1" hangingPunct="1">
              <a:buFontTx/>
              <a:buNone/>
            </a:pPr>
            <a:endParaRPr lang="fr-CA" sz="800" i="1" smtClean="0"/>
          </a:p>
          <a:p>
            <a:pPr marL="0" indent="0" eaLnBrk="1" hangingPunct="1">
              <a:buFontTx/>
              <a:buNone/>
            </a:pPr>
            <a:endParaRPr lang="fr-CA" sz="800" smtClean="0"/>
          </a:p>
          <a:p>
            <a:pPr marL="0" indent="0" algn="r" eaLnBrk="1" hangingPunct="1">
              <a:spcBef>
                <a:spcPct val="0"/>
              </a:spcBef>
              <a:buFontTx/>
              <a:buNone/>
            </a:pPr>
            <a:endParaRPr lang="fr-CA" sz="800" b="1"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Object 3"/>
          <p:cNvGraphicFramePr>
            <a:graphicFrameLocks noChangeAspect="1"/>
          </p:cNvGraphicFramePr>
          <p:nvPr/>
        </p:nvGraphicFramePr>
        <p:xfrm>
          <a:off x="401638" y="139700"/>
          <a:ext cx="2351087" cy="336550"/>
        </p:xfrm>
        <a:graphic>
          <a:graphicData uri="http://schemas.openxmlformats.org/presentationml/2006/ole">
            <p:oleObj spid="_x0000_s5122" name="Photo Editor Photo" r:id="rId9" imgW="2523810" imgH="361809" progId="">
              <p:embed/>
            </p:oleObj>
          </a:graphicData>
        </a:graphic>
      </p:graphicFrame>
      <p:sp>
        <p:nvSpPr>
          <p:cNvPr id="5123" name="Text Box 2"/>
          <p:cNvSpPr txBox="1">
            <a:spLocks noChangeArrowheads="1"/>
          </p:cNvSpPr>
          <p:nvPr>
            <p:custDataLst>
              <p:tags r:id="rId2"/>
            </p:custDataLst>
          </p:nvPr>
        </p:nvSpPr>
        <p:spPr bwMode="auto">
          <a:xfrm>
            <a:off x="5386388" y="150813"/>
            <a:ext cx="1174750" cy="379412"/>
          </a:xfrm>
          <a:prstGeom prst="rect">
            <a:avLst/>
          </a:prstGeom>
          <a:noFill/>
          <a:ln w="9525">
            <a:noFill/>
            <a:miter lim="800000"/>
            <a:headEnd/>
            <a:tailEnd/>
          </a:ln>
        </p:spPr>
        <p:txBody>
          <a:bodyPr lIns="0" tIns="0" rIns="0" bIns="0"/>
          <a:lstStyle/>
          <a:p>
            <a:pPr algn="r">
              <a:lnSpc>
                <a:spcPct val="90000"/>
              </a:lnSpc>
            </a:pPr>
            <a:r>
              <a:rPr lang="en-US" sz="900" i="0">
                <a:solidFill>
                  <a:srgbClr val="7B1B1A"/>
                </a:solidFill>
                <a:latin typeface="Trebuchet MS" pitchFamily="34" charset="0"/>
              </a:rPr>
              <a:t>Winter 2011</a:t>
            </a:r>
          </a:p>
          <a:p>
            <a:pPr algn="r">
              <a:lnSpc>
                <a:spcPct val="90000"/>
              </a:lnSpc>
            </a:pPr>
            <a:r>
              <a:rPr lang="en-US" sz="900" i="0">
                <a:solidFill>
                  <a:srgbClr val="7B1B1A"/>
                </a:solidFill>
                <a:latin typeface="Trebuchet MS" pitchFamily="34" charset="0"/>
              </a:rPr>
              <a:t>Issue 6</a:t>
            </a:r>
            <a:endParaRPr lang="en-CA" sz="2000" b="0" i="0">
              <a:solidFill>
                <a:srgbClr val="7B1B1A"/>
              </a:solidFill>
            </a:endParaRPr>
          </a:p>
        </p:txBody>
      </p:sp>
      <p:sp>
        <p:nvSpPr>
          <p:cNvPr id="17" name="TextBox 16"/>
          <p:cNvSpPr txBox="1"/>
          <p:nvPr>
            <p:custDataLst>
              <p:tags r:id="rId3"/>
            </p:custDataLst>
          </p:nvPr>
        </p:nvSpPr>
        <p:spPr>
          <a:xfrm>
            <a:off x="304800" y="592138"/>
            <a:ext cx="6324600" cy="1008062"/>
          </a:xfrm>
          <a:prstGeom prst="rect">
            <a:avLst/>
          </a:prstGeom>
          <a:noFill/>
        </p:spPr>
        <p:txBody>
          <a:bodyPr>
            <a:spAutoFit/>
          </a:bodyPr>
          <a:lstStyle/>
          <a:p>
            <a:pPr>
              <a:defRPr/>
            </a:pPr>
            <a:r>
              <a:rPr lang="fr-CA" sz="1650" i="0" dirty="0">
                <a:latin typeface="Tahoma" pitchFamily="34" charset="0"/>
                <a:ea typeface="Tahoma" pitchFamily="34" charset="0"/>
                <a:cs typeface="Tahoma" pitchFamily="34" charset="0"/>
              </a:rPr>
              <a:t>Visites d’observation dans le cadre de l’Orientation canadienne à l’étranger (OCE)  </a:t>
            </a:r>
          </a:p>
          <a:p>
            <a:pPr>
              <a:defRPr/>
            </a:pPr>
            <a:r>
              <a:rPr lang="fr-CA" sz="1650" i="0" dirty="0">
                <a:latin typeface="Tahoma" pitchFamily="34" charset="0"/>
                <a:ea typeface="Tahoma" pitchFamily="34" charset="0"/>
                <a:cs typeface="Tahoma" pitchFamily="34" charset="0"/>
              </a:rPr>
              <a:t>– Népal, Kenya, Syrie</a:t>
            </a:r>
          </a:p>
          <a:p>
            <a:pPr>
              <a:defRPr/>
            </a:pPr>
            <a:endParaRPr lang="fr-CA" dirty="0">
              <a:cs typeface="+mn-cs"/>
            </a:endParaRPr>
          </a:p>
        </p:txBody>
      </p:sp>
      <p:sp>
        <p:nvSpPr>
          <p:cNvPr id="5125" name="Content Placeholder 10"/>
          <p:cNvSpPr>
            <a:spLocks noGrp="1"/>
          </p:cNvSpPr>
          <p:nvPr>
            <p:ph sz="half" idx="1"/>
            <p:custDataLst>
              <p:tags r:id="rId4"/>
            </p:custDataLst>
          </p:nvPr>
        </p:nvSpPr>
        <p:spPr>
          <a:xfrm>
            <a:off x="360363" y="1422400"/>
            <a:ext cx="2992437" cy="7626350"/>
          </a:xfrm>
        </p:spPr>
        <p:txBody>
          <a:bodyPr>
            <a:spAutoFit/>
          </a:bodyPr>
          <a:lstStyle/>
          <a:p>
            <a:pPr marL="0" eaLnBrk="1" hangingPunct="1">
              <a:buFontTx/>
              <a:buNone/>
            </a:pPr>
            <a:r>
              <a:rPr lang="fr-CA" sz="800" dirty="0" smtClean="0"/>
              <a:t>Dernièrement, CIC a fourni un financement et un appui à l’Organisation internationale pour les migrations (OIM) afin d’organiser des visites d’observations pour des fournisseurs de services (FS) canadiens d’établissement dans des endroits où l’Orientation canadienne à l’étranger (OCE)  fournit une orientation avant le départ aux réfugiés pris en charge par le gouvernement (RCG) et aux réfugiés parrainés par le secteur privé (RPSP). Les visites avaient comme but d’améliorer la connaissance et les liens entre les FS et les employés de l’OCE au moyen de l’observation sur les lieux de séances de l’OCE et du traitement fait par l’OIM, des échanges d’information sur les programmes d’orientation à l’étranger et au Canada et d’un échange mutuel de conseils et de préoccupations. </a:t>
            </a:r>
          </a:p>
          <a:p>
            <a:pPr marL="0" eaLnBrk="1" hangingPunct="1">
              <a:buFontTx/>
              <a:buNone/>
            </a:pPr>
            <a:r>
              <a:rPr lang="fr-CA" sz="800" dirty="0" smtClean="0"/>
              <a:t> </a:t>
            </a:r>
          </a:p>
          <a:p>
            <a:pPr marL="0" eaLnBrk="1" hangingPunct="1">
              <a:buFontTx/>
              <a:buNone/>
            </a:pPr>
            <a:r>
              <a:rPr lang="fr-CA" sz="800" dirty="0" smtClean="0"/>
              <a:t>L’OIM a invité le Programme de formation relative au parrainage de réfugiés (PFPR) et tous les FS du Programme d’aide à la réinstallation (PAR) financés par CIC dans tout le Canada, à présenter des demandes pour envoyer leurs employés faire ces visites. L’OIM a sélectionné des endroits au Kenya, au Népal et en Syrie à des fins d’observation en fonction de leur volume élevé de cas à traiter, de la fréquence et de la régularité des séances de l’OCE, des perceptions selon lesquelles ces endroits pourraient présenter un intérêt pour les FS, des services/fonctions connexes que l’OIM fournit au  Canada dans ces endroits, et de leurs populations ou du nombre de cas qui comprennent les réfugiés urbains et vivant dans des camps, ainsi que les RPG et les RPSP.</a:t>
            </a:r>
          </a:p>
          <a:p>
            <a:pPr marL="0" eaLnBrk="1" hangingPunct="1">
              <a:buFontTx/>
              <a:buNone/>
            </a:pPr>
            <a:r>
              <a:rPr lang="fr-CA" sz="800" dirty="0" smtClean="0"/>
              <a:t> </a:t>
            </a:r>
          </a:p>
          <a:p>
            <a:pPr marL="0" eaLnBrk="1" hangingPunct="1">
              <a:buFontTx/>
              <a:buNone/>
            </a:pPr>
            <a:r>
              <a:rPr lang="fr-CA" sz="800" dirty="0" smtClean="0"/>
              <a:t>Les personnes se sont montrées vivement intéressées à prendre part à ces visites, comme en ont témoigné les nombreuses demandes reçues par l’OIM. Un total de quinze employés des FS ont été sélectionnés, soit cinq par endroit. Ces employés occupaient, en règle générale, des postes de supervision : coordonnateurs de programme, gestionnaires adjoints, gestionnaires et un directeur exécutif. Les participants ont été sélectionnés parmi de grands et de petits FS, et ce, dans huit provinces, afin de garantir la représentation d’une vaste gamme d’expériences et de points de vue. </a:t>
            </a:r>
          </a:p>
          <a:p>
            <a:pPr marL="0" eaLnBrk="1" hangingPunct="1">
              <a:buFontTx/>
              <a:buNone/>
            </a:pPr>
            <a:r>
              <a:rPr lang="fr-CA" sz="800" dirty="0" smtClean="0"/>
              <a:t> </a:t>
            </a:r>
          </a:p>
          <a:p>
            <a:pPr marL="0" eaLnBrk="1" hangingPunct="1">
              <a:buFontTx/>
              <a:buNone/>
            </a:pPr>
            <a:r>
              <a:rPr lang="fr-CA" sz="800" dirty="0" smtClean="0"/>
              <a:t>Les visites ont eu lieu en mars 2010. La durée des visites variait selon les activités prévues : on avait prévu onze jours au Népal, neuf jours au Kenya et cinq jours et demi en Syrie. À chaque endroit, les employés des FS ont participé à une séance d’orientation, ont assisté à des réunions avec divers départements de l’OIM qui jouent un rôle dans des activités de réinstallation canadiennes, et quand c’était possible, ils ont rencontré des employés de l’HCR et de missions canadiennes à l’étranger. Les séances de l’OCA se sont déroulées dans des camps de réfugiés pour ce qui est du Népal et du Kenya. La Syrie a seulement des réfugiés urbains. </a:t>
            </a:r>
          </a:p>
          <a:p>
            <a:pPr marL="0" eaLnBrk="1" hangingPunct="1">
              <a:buFontTx/>
              <a:buNone/>
            </a:pPr>
            <a:endParaRPr lang="fr-CA" sz="800" dirty="0" smtClean="0"/>
          </a:p>
          <a:p>
            <a:pPr marL="0" eaLnBrk="1" hangingPunct="1">
              <a:buFontTx/>
              <a:buNone/>
            </a:pPr>
            <a:endParaRPr lang="fr-CA" sz="800" dirty="0" smtClean="0"/>
          </a:p>
          <a:p>
            <a:pPr marL="0" eaLnBrk="1" hangingPunct="1">
              <a:buFontTx/>
              <a:buNone/>
            </a:pPr>
            <a:endParaRPr lang="fr-CA" sz="800" dirty="0" smtClean="0"/>
          </a:p>
          <a:p>
            <a:pPr marL="0" eaLnBrk="1" hangingPunct="1">
              <a:buFontTx/>
              <a:buNone/>
            </a:pPr>
            <a:endParaRPr lang="fr-CA" sz="800" dirty="0" smtClean="0"/>
          </a:p>
          <a:p>
            <a:pPr marL="0" eaLnBrk="1" hangingPunct="1">
              <a:buFontTx/>
              <a:buNone/>
            </a:pPr>
            <a:endParaRPr lang="fr-CA" sz="800" dirty="0" smtClean="0"/>
          </a:p>
        </p:txBody>
      </p:sp>
      <p:sp>
        <p:nvSpPr>
          <p:cNvPr id="5126" name="TextBox 20"/>
          <p:cNvSpPr txBox="1">
            <a:spLocks noChangeArrowheads="1"/>
          </p:cNvSpPr>
          <p:nvPr>
            <p:custDataLst>
              <p:tags r:id="rId5"/>
            </p:custDataLst>
          </p:nvPr>
        </p:nvSpPr>
        <p:spPr bwMode="auto">
          <a:xfrm>
            <a:off x="3427413" y="3794125"/>
            <a:ext cx="3087687" cy="4524375"/>
          </a:xfrm>
          <a:prstGeom prst="rect">
            <a:avLst/>
          </a:prstGeom>
          <a:noFill/>
          <a:ln w="9525">
            <a:noFill/>
            <a:miter lim="800000"/>
            <a:headEnd/>
            <a:tailEnd/>
          </a:ln>
        </p:spPr>
        <p:txBody>
          <a:bodyPr>
            <a:spAutoFit/>
          </a:bodyPr>
          <a:lstStyle/>
          <a:p>
            <a:r>
              <a:rPr lang="fr-CA" sz="800" b="0" i="0"/>
              <a:t>Les visites se sont déroulées presque comme prévu. En effet, les plans n’ont fait l’objet que de modifications mineures, et à la fin, tant l’OIM que les employés des FS ont signalé qu’ils étaient très satisfaits des possibilités qui leur ont été offertes.</a:t>
            </a:r>
          </a:p>
          <a:p>
            <a:endParaRPr lang="fr-CA" sz="800" b="0" i="0"/>
          </a:p>
          <a:p>
            <a:r>
              <a:rPr lang="fr-CA" sz="800" b="0" i="0"/>
              <a:t>Les représentants de l’OIM étaient heureux d’avoir la possibilité d’ouvrir des voies de communication qui faciliteront les échanges d’information et la collaboration futurs. Les visites ont permis de mieux comprendre la gamme de services offerts ainsi que les défis que présente la prestation d’aide aux réfugiés, tant à l’étranger qu’au pays. Les représentants de l’OIM ont été initiés aux ressources additionnelles élaborées et utilisées par les FS au Canada et ont reçu des commentaires utiles de la part des FS sur le contenu et la formulation de la présentation de l’OCE sur les programmes de réinstallation du Canada.  </a:t>
            </a:r>
          </a:p>
          <a:p>
            <a:endParaRPr lang="fr-CA" sz="800" b="0" i="0"/>
          </a:p>
          <a:p>
            <a:r>
              <a:rPr lang="fr-CA" sz="800" b="0" i="0"/>
              <a:t>Les visites ont aidé les employés des FS à approfondir leurs connaissances des divers partenaires en réinstallation et de leurs fonctions à l’étranger (c.-à-d. les bureaux des visas du Canada, le HCR et d’autres organisations non gouvernementales (ONG)). Les FS en réinstallation qui ont participé aux séances ont invité les représentants de l’IOM à assister à leurs réunions au Canada afin de renforcer les liens et l’échange d’information. Pour résumer la valeur des visites, un des employés des FS a formulé les commentaires suivants : </a:t>
            </a:r>
          </a:p>
          <a:p>
            <a:endParaRPr lang="fr-CA" sz="800" b="0" i="0"/>
          </a:p>
          <a:p>
            <a:r>
              <a:rPr lang="fr-CA" sz="800" b="0"/>
              <a:t>« Pendant des années, il y a eu un décalage majeur entre l’information concernant le mode de traitement à l’étranger des demandes présentées par les RPG et l’information qui leur est fournie, et leurs attentes à leur arrivée au Canada…  Ces visites qui nous ont enfin permis de comprendre les défis que doivent relever l’OIM, le HCR et l’ambassade du Canada à Damas, nous ont indiqué les principaux enjeux. » </a:t>
            </a:r>
          </a:p>
          <a:p>
            <a:endParaRPr lang="fr-CA" sz="800"/>
          </a:p>
          <a:p>
            <a:endParaRPr lang="fr-CA" sz="800"/>
          </a:p>
        </p:txBody>
      </p:sp>
      <p:pic>
        <p:nvPicPr>
          <p:cNvPr id="5127" name="Picture 70" descr="C:\Users\Paula.Fowler\AppData\Local\Microsoft\Windows\Temporary Internet Files\Content.Outlook\KCZV5I6O\COA Group Nepal.JPG"/>
          <p:cNvPicPr>
            <a:picLocks noChangeAspect="1" noChangeArrowheads="1"/>
          </p:cNvPicPr>
          <p:nvPr>
            <p:custDataLst>
              <p:tags r:id="rId6"/>
            </p:custDataLst>
          </p:nvPr>
        </p:nvPicPr>
        <p:blipFill>
          <a:blip r:embed="rId10" cstate="print"/>
          <a:srcRect/>
          <a:stretch>
            <a:fillRect/>
          </a:stretch>
        </p:blipFill>
        <p:spPr bwMode="auto">
          <a:xfrm>
            <a:off x="3476625" y="1473200"/>
            <a:ext cx="3060700" cy="2039938"/>
          </a:xfrm>
          <a:prstGeom prst="rect">
            <a:avLst/>
          </a:prstGeom>
          <a:noFill/>
          <a:ln w="19050">
            <a:solidFill>
              <a:srgbClr val="7B1B1A"/>
            </a:solidFill>
            <a:miter lim="800000"/>
            <a:headEnd/>
            <a:tailEnd/>
          </a:ln>
        </p:spPr>
      </p:pic>
      <p:sp>
        <p:nvSpPr>
          <p:cNvPr id="5128" name="TextBox 22"/>
          <p:cNvSpPr txBox="1">
            <a:spLocks noChangeArrowheads="1"/>
          </p:cNvSpPr>
          <p:nvPr>
            <p:custDataLst>
              <p:tags r:id="rId7"/>
            </p:custDataLst>
          </p:nvPr>
        </p:nvSpPr>
        <p:spPr bwMode="auto">
          <a:xfrm>
            <a:off x="3459163" y="3532188"/>
            <a:ext cx="3140075" cy="215900"/>
          </a:xfrm>
          <a:prstGeom prst="rect">
            <a:avLst/>
          </a:prstGeom>
          <a:noFill/>
          <a:ln w="9525">
            <a:noFill/>
            <a:miter lim="800000"/>
            <a:headEnd/>
            <a:tailEnd/>
          </a:ln>
        </p:spPr>
        <p:txBody>
          <a:bodyPr>
            <a:spAutoFit/>
          </a:bodyPr>
          <a:lstStyle/>
          <a:p>
            <a:pPr algn="ctr"/>
            <a:r>
              <a:rPr lang="fr-CA" sz="800" b="0"/>
              <a:t>Groupe de l’OCE au Népal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ext Box 41"/>
          <p:cNvSpPr txBox="1">
            <a:spLocks noChangeArrowheads="1"/>
          </p:cNvSpPr>
          <p:nvPr>
            <p:custDataLst>
              <p:tags r:id="rId2"/>
            </p:custDataLst>
          </p:nvPr>
        </p:nvSpPr>
        <p:spPr bwMode="auto">
          <a:xfrm>
            <a:off x="5376863" y="131763"/>
            <a:ext cx="1174750" cy="379412"/>
          </a:xfrm>
          <a:prstGeom prst="rect">
            <a:avLst/>
          </a:prstGeom>
          <a:noFill/>
          <a:ln w="9525">
            <a:noFill/>
            <a:miter lim="800000"/>
            <a:headEnd/>
            <a:tailEnd/>
          </a:ln>
        </p:spPr>
        <p:txBody>
          <a:bodyPr lIns="0" tIns="0" rIns="0" bIns="0"/>
          <a:lstStyle/>
          <a:p>
            <a:pPr algn="r">
              <a:lnSpc>
                <a:spcPct val="90000"/>
              </a:lnSpc>
            </a:pPr>
            <a:r>
              <a:rPr lang="fr-CA" sz="900" i="0">
                <a:solidFill>
                  <a:srgbClr val="7B1B1A"/>
                </a:solidFill>
                <a:latin typeface="Trebuchet MS" pitchFamily="34" charset="0"/>
              </a:rPr>
              <a:t>Hiver 2011</a:t>
            </a:r>
          </a:p>
          <a:p>
            <a:pPr algn="r">
              <a:lnSpc>
                <a:spcPct val="90000"/>
              </a:lnSpc>
            </a:pPr>
            <a:r>
              <a:rPr lang="fr-CA" sz="900" i="0">
                <a:solidFill>
                  <a:srgbClr val="7B1B1A"/>
                </a:solidFill>
                <a:latin typeface="Trebuchet MS" pitchFamily="34" charset="0"/>
              </a:rPr>
              <a:t>Numéro 6</a:t>
            </a:r>
            <a:endParaRPr lang="fr-CA" sz="2000" b="0" i="0">
              <a:solidFill>
                <a:srgbClr val="7B1B1A"/>
              </a:solidFill>
            </a:endParaRPr>
          </a:p>
        </p:txBody>
      </p:sp>
      <p:sp>
        <p:nvSpPr>
          <p:cNvPr id="6149" name="Rectangle 52"/>
          <p:cNvSpPr>
            <a:spLocks noChangeArrowheads="1"/>
          </p:cNvSpPr>
          <p:nvPr>
            <p:custDataLst>
              <p:tags r:id="rId3"/>
            </p:custDataLst>
          </p:nvPr>
        </p:nvSpPr>
        <p:spPr bwMode="auto">
          <a:xfrm>
            <a:off x="447675" y="8070850"/>
            <a:ext cx="6134100" cy="530225"/>
          </a:xfrm>
          <a:prstGeom prst="rect">
            <a:avLst/>
          </a:prstGeom>
          <a:solidFill>
            <a:srgbClr val="7B1B1A"/>
          </a:solidFill>
          <a:ln w="9525">
            <a:solidFill>
              <a:schemeClr val="tx1"/>
            </a:solidFill>
            <a:miter lim="800000"/>
            <a:headEnd/>
            <a:tailEnd/>
          </a:ln>
        </p:spPr>
        <p:txBody>
          <a:bodyPr wrap="none" lIns="91424" tIns="45712" rIns="91424" bIns="45712" anchor="ctr"/>
          <a:lstStyle/>
          <a:p>
            <a:pPr algn="ctr"/>
            <a:r>
              <a:rPr lang="fr-CA" sz="900">
                <a:solidFill>
                  <a:srgbClr val="DACD98"/>
                </a:solidFill>
              </a:rPr>
              <a:t>Surveillez le prochain numéro de Au cœur du PAR. </a:t>
            </a:r>
          </a:p>
          <a:p>
            <a:pPr algn="ctr"/>
            <a:r>
              <a:rPr lang="fr-CA" sz="900">
                <a:solidFill>
                  <a:srgbClr val="DACD98"/>
                </a:solidFill>
              </a:rPr>
              <a:t>N’hésitez pas à nous contacter. Nous apprécions votre rétroaction et vos suggestions!</a:t>
            </a:r>
          </a:p>
          <a:p>
            <a:pPr algn="ctr"/>
            <a:r>
              <a:rPr lang="fr-CA" sz="900">
                <a:solidFill>
                  <a:srgbClr val="DACD98"/>
                </a:solidFill>
              </a:rPr>
              <a:t>rap.newsletter@cic.gc.ca</a:t>
            </a:r>
          </a:p>
          <a:p>
            <a:pPr algn="ctr"/>
            <a:endParaRPr lang="en-US" sz="900">
              <a:solidFill>
                <a:srgbClr val="DACD98"/>
              </a:solidFill>
            </a:endParaRPr>
          </a:p>
        </p:txBody>
      </p:sp>
      <p:sp>
        <p:nvSpPr>
          <p:cNvPr id="6150" name="Text Box 94"/>
          <p:cNvSpPr txBox="1">
            <a:spLocks noChangeArrowheads="1"/>
          </p:cNvSpPr>
          <p:nvPr>
            <p:custDataLst>
              <p:tags r:id="rId4"/>
            </p:custDataLst>
          </p:nvPr>
        </p:nvSpPr>
        <p:spPr bwMode="auto">
          <a:xfrm>
            <a:off x="685800" y="6353175"/>
            <a:ext cx="2171700" cy="244475"/>
          </a:xfrm>
          <a:prstGeom prst="rect">
            <a:avLst/>
          </a:prstGeom>
          <a:noFill/>
          <a:ln w="9525">
            <a:noFill/>
            <a:miter lim="800000"/>
            <a:headEnd/>
            <a:tailEnd/>
          </a:ln>
        </p:spPr>
        <p:txBody>
          <a:bodyPr>
            <a:spAutoFit/>
          </a:bodyPr>
          <a:lstStyle/>
          <a:p>
            <a:pPr>
              <a:spcBef>
                <a:spcPct val="50000"/>
              </a:spcBef>
            </a:pPr>
            <a:endParaRPr lang="en-US"/>
          </a:p>
        </p:txBody>
      </p:sp>
      <p:graphicFrame>
        <p:nvGraphicFramePr>
          <p:cNvPr id="6146" name="Object 110"/>
          <p:cNvGraphicFramePr>
            <a:graphicFrameLocks noChangeAspect="1"/>
          </p:cNvGraphicFramePr>
          <p:nvPr>
            <p:ph sz="quarter" idx="2"/>
          </p:nvPr>
        </p:nvGraphicFramePr>
        <p:xfrm>
          <a:off x="423863" y="150813"/>
          <a:ext cx="2524125" cy="304800"/>
        </p:xfrm>
        <a:graphic>
          <a:graphicData uri="http://schemas.openxmlformats.org/presentationml/2006/ole">
            <p:oleObj spid="_x0000_s6146" name="Photo Editor Photo" r:id="rId12" imgW="2523810" imgH="361809" progId="">
              <p:embed/>
            </p:oleObj>
          </a:graphicData>
        </a:graphic>
      </p:graphicFrame>
      <p:sp>
        <p:nvSpPr>
          <p:cNvPr id="6151" name="Text Box 109"/>
          <p:cNvSpPr txBox="1">
            <a:spLocks noChangeArrowheads="1"/>
          </p:cNvSpPr>
          <p:nvPr>
            <p:custDataLst>
              <p:tags r:id="rId5"/>
            </p:custDataLst>
          </p:nvPr>
        </p:nvSpPr>
        <p:spPr bwMode="auto">
          <a:xfrm>
            <a:off x="428625" y="161925"/>
            <a:ext cx="2152650" cy="244475"/>
          </a:xfrm>
          <a:prstGeom prst="rect">
            <a:avLst/>
          </a:prstGeom>
          <a:noFill/>
          <a:ln w="9525">
            <a:noFill/>
            <a:miter lim="800000"/>
            <a:headEnd/>
            <a:tailEnd/>
          </a:ln>
        </p:spPr>
        <p:txBody>
          <a:bodyPr>
            <a:spAutoFit/>
          </a:bodyPr>
          <a:lstStyle/>
          <a:p>
            <a:pPr>
              <a:spcBef>
                <a:spcPct val="50000"/>
              </a:spcBef>
            </a:pPr>
            <a:endParaRPr lang="en-US"/>
          </a:p>
        </p:txBody>
      </p:sp>
      <p:sp>
        <p:nvSpPr>
          <p:cNvPr id="6152" name="Text Box 113"/>
          <p:cNvSpPr txBox="1">
            <a:spLocks noChangeArrowheads="1"/>
          </p:cNvSpPr>
          <p:nvPr>
            <p:custDataLst>
              <p:tags r:id="rId6"/>
            </p:custDataLst>
          </p:nvPr>
        </p:nvSpPr>
        <p:spPr bwMode="auto">
          <a:xfrm>
            <a:off x="5219700" y="7534275"/>
            <a:ext cx="1343025" cy="244475"/>
          </a:xfrm>
          <a:prstGeom prst="rect">
            <a:avLst/>
          </a:prstGeom>
          <a:noFill/>
          <a:ln w="9525">
            <a:noFill/>
            <a:miter lim="800000"/>
            <a:headEnd/>
            <a:tailEnd/>
          </a:ln>
        </p:spPr>
        <p:txBody>
          <a:bodyPr>
            <a:spAutoFit/>
          </a:bodyPr>
          <a:lstStyle/>
          <a:p>
            <a:pPr>
              <a:spcBef>
                <a:spcPct val="50000"/>
              </a:spcBef>
            </a:pPr>
            <a:endParaRPr lang="en-US"/>
          </a:p>
        </p:txBody>
      </p:sp>
      <p:graphicFrame>
        <p:nvGraphicFramePr>
          <p:cNvPr id="6147" name="Object 114"/>
          <p:cNvGraphicFramePr>
            <a:graphicFrameLocks noChangeAspect="1"/>
          </p:cNvGraphicFramePr>
          <p:nvPr>
            <p:ph sz="quarter" idx="3"/>
          </p:nvPr>
        </p:nvGraphicFramePr>
        <p:xfrm>
          <a:off x="5200650" y="7694613"/>
          <a:ext cx="1371600" cy="352425"/>
        </p:xfrm>
        <a:graphic>
          <a:graphicData uri="http://schemas.openxmlformats.org/presentationml/2006/ole">
            <p:oleObj spid="_x0000_s6147" name="Photo Editor Photo" r:id="rId13" imgW="1371429" imgH="352474" progId="">
              <p:embed/>
            </p:oleObj>
          </a:graphicData>
        </a:graphic>
      </p:graphicFrame>
      <p:sp>
        <p:nvSpPr>
          <p:cNvPr id="9" name="TextBox 8"/>
          <p:cNvSpPr txBox="1"/>
          <p:nvPr>
            <p:custDataLst>
              <p:tags r:id="rId7"/>
            </p:custDataLst>
          </p:nvPr>
        </p:nvSpPr>
        <p:spPr>
          <a:xfrm>
            <a:off x="396875" y="557213"/>
            <a:ext cx="3117850" cy="368300"/>
          </a:xfrm>
          <a:prstGeom prst="rect">
            <a:avLst/>
          </a:prstGeom>
          <a:noFill/>
        </p:spPr>
        <p:txBody>
          <a:bodyPr>
            <a:spAutoFit/>
          </a:bodyPr>
          <a:lstStyle/>
          <a:p>
            <a:pPr algn="ctr">
              <a:defRPr/>
            </a:pPr>
            <a:endParaRPr lang="en-CA" sz="900" b="0" i="0" dirty="0">
              <a:latin typeface="+mn-lt"/>
              <a:cs typeface="+mn-cs"/>
            </a:endParaRPr>
          </a:p>
          <a:p>
            <a:pPr>
              <a:defRPr/>
            </a:pPr>
            <a:endParaRPr lang="en-CA" sz="900" dirty="0">
              <a:latin typeface="+mn-lt"/>
              <a:cs typeface="+mn-cs"/>
            </a:endParaRPr>
          </a:p>
        </p:txBody>
      </p:sp>
      <p:sp>
        <p:nvSpPr>
          <p:cNvPr id="16" name="Rectangle 15"/>
          <p:cNvSpPr/>
          <p:nvPr>
            <p:custDataLst>
              <p:tags r:id="rId8"/>
            </p:custDataLst>
          </p:nvPr>
        </p:nvSpPr>
        <p:spPr bwMode="auto">
          <a:xfrm>
            <a:off x="3609975" y="704850"/>
            <a:ext cx="2981325" cy="6553200"/>
          </a:xfrm>
          <a:prstGeom prst="rect">
            <a:avLst/>
          </a:prstGeom>
          <a:gradFill flip="none" rotWithShape="1">
            <a:gsLst>
              <a:gs pos="0">
                <a:srgbClr val="7B1B1A">
                  <a:tint val="66000"/>
                  <a:satMod val="160000"/>
                </a:srgbClr>
              </a:gs>
              <a:gs pos="50000">
                <a:srgbClr val="7B1B1A">
                  <a:tint val="44500"/>
                  <a:satMod val="160000"/>
                </a:srgbClr>
              </a:gs>
              <a:gs pos="100000">
                <a:srgbClr val="7B1B1A">
                  <a:tint val="23500"/>
                  <a:satMod val="160000"/>
                </a:srgbClr>
              </a:gs>
            </a:gsLst>
            <a:lin ang="18900000" scaled="1"/>
            <a:tileRect/>
          </a:gradFill>
          <a:ln w="19050" cap="flat" cmpd="sng" algn="ctr">
            <a:solidFill>
              <a:srgbClr val="7B1B1A"/>
            </a:solidFill>
            <a:prstDash val="solid"/>
            <a:round/>
            <a:headEnd type="none" w="med" len="med"/>
            <a:tailEnd type="none" w="med" len="med"/>
          </a:ln>
          <a:effectLst/>
        </p:spPr>
        <p:txBody>
          <a:bodyPr/>
          <a:lstStyle/>
          <a:p>
            <a:pPr algn="ctr">
              <a:defRPr/>
            </a:pPr>
            <a:r>
              <a:rPr lang="fr-CA" sz="1200" i="0" dirty="0">
                <a:latin typeface="Tahoma" pitchFamily="34" charset="0"/>
                <a:ea typeface="Tahoma" pitchFamily="34" charset="0"/>
                <a:cs typeface="Tahoma" pitchFamily="34" charset="0"/>
              </a:rPr>
              <a:t>Résultats du sondage du Bulletin du PAR</a:t>
            </a:r>
          </a:p>
          <a:p>
            <a:pPr algn="ctr">
              <a:defRPr/>
            </a:pPr>
            <a:endParaRPr lang="fr-CA" sz="800" i="0" dirty="0">
              <a:latin typeface="Tahoma" pitchFamily="34" charset="0"/>
              <a:ea typeface="Tahoma" pitchFamily="34" charset="0"/>
              <a:cs typeface="Tahoma" pitchFamily="34" charset="0"/>
            </a:endParaRPr>
          </a:p>
          <a:p>
            <a:pPr>
              <a:defRPr/>
            </a:pPr>
            <a:r>
              <a:rPr lang="fr-CA" sz="800" b="0" i="0" dirty="0">
                <a:cs typeface="+mn-cs"/>
              </a:rPr>
              <a:t>Nous remercions tous les participants au sondage électronique de </a:t>
            </a:r>
            <a:r>
              <a:rPr lang="fr-CA" sz="800" b="0" dirty="0">
                <a:cs typeface="+mn-cs"/>
              </a:rPr>
              <a:t>Au cœur du PAR</a:t>
            </a:r>
            <a:r>
              <a:rPr lang="fr-CA" sz="800" b="0" i="0" dirty="0">
                <a:cs typeface="+mn-cs"/>
              </a:rPr>
              <a:t>, mené du 20 octobre au 12 novembre 2010. Le sondage visait à déterminer si </a:t>
            </a:r>
            <a:r>
              <a:rPr lang="fr-CA" sz="800" b="0" dirty="0">
                <a:cs typeface="+mn-cs"/>
              </a:rPr>
              <a:t>Au cœur du PAR </a:t>
            </a:r>
            <a:r>
              <a:rPr lang="fr-CA" sz="800" b="0" i="0" dirty="0">
                <a:cs typeface="+mn-cs"/>
              </a:rPr>
              <a:t>atteint son public cible et si le contexte est pertinent et utile. Le sondage a été distribué à environ 50 employés de CIC et à 100 employés des fournisseurs de services (FS), qui exécutent le PAR dans tout le pays.</a:t>
            </a:r>
          </a:p>
          <a:p>
            <a:pPr>
              <a:defRPr/>
            </a:pPr>
            <a:r>
              <a:rPr lang="fr-CA" sz="800" b="0" i="0" dirty="0">
                <a:cs typeface="+mn-cs"/>
              </a:rPr>
              <a:t> </a:t>
            </a:r>
          </a:p>
          <a:p>
            <a:pPr>
              <a:defRPr/>
            </a:pPr>
            <a:r>
              <a:rPr lang="fr-CA" sz="800" i="0" dirty="0">
                <a:cs typeface="+mn-cs"/>
              </a:rPr>
              <a:t>Point saillant des résultats </a:t>
            </a:r>
          </a:p>
          <a:p>
            <a:pPr>
              <a:defRPr/>
            </a:pPr>
            <a:r>
              <a:rPr lang="fr-CA" sz="800" b="0" i="0" dirty="0">
                <a:cs typeface="+mn-cs"/>
              </a:rPr>
              <a:t>Des 63 répondants (41 FS/22 de CIC), la majorité lisent une partie du bulletin ou le bulletin au complet (86 %), le trouvent de « plutôt intéressant » à « très intéressant » (97 %), le partagent avec d’autres collègues du PAR (96 %), tandis que 30 % le partagent avec des collègues qui ne font pas partie du PAR, préfèrent la distribution au moyen du lien électronique (60 %) et 29 % préfèrent recevoir une copie papier par la poste.</a:t>
            </a:r>
          </a:p>
          <a:p>
            <a:pPr>
              <a:defRPr/>
            </a:pPr>
            <a:endParaRPr lang="fr-CA" sz="800" b="0" i="0" dirty="0">
              <a:cs typeface="+mn-cs"/>
            </a:endParaRPr>
          </a:p>
          <a:p>
            <a:pPr>
              <a:defRPr/>
            </a:pPr>
            <a:r>
              <a:rPr lang="fr-CA" sz="800" i="0" dirty="0">
                <a:cs typeface="+mn-cs"/>
              </a:rPr>
              <a:t>Suggestions des répondants </a:t>
            </a:r>
          </a:p>
          <a:p>
            <a:pPr marL="90488" indent="-90488">
              <a:buFont typeface="Arial" pitchFamily="34" charset="0"/>
              <a:buChar char="•"/>
              <a:defRPr/>
            </a:pPr>
            <a:r>
              <a:rPr lang="fr-CA" sz="800" b="0" i="0" dirty="0">
                <a:cs typeface="+mn-cs"/>
              </a:rPr>
              <a:t>Les superviseurs/gestionnaires locaux, les conseillers des RPSP, les agents de bien-être provinciaux, les organismes d’établissement, les ministres du culte, les écoles, etc., devraient être au nombre des destinataires.</a:t>
            </a:r>
          </a:p>
          <a:p>
            <a:pPr marL="90488" indent="-90488">
              <a:buFont typeface="Arial" pitchFamily="34" charset="0"/>
              <a:buChar char="•"/>
              <a:defRPr/>
            </a:pPr>
            <a:r>
              <a:rPr lang="fr-CA" sz="800" b="0" i="0" dirty="0">
                <a:cs typeface="+mn-cs"/>
              </a:rPr>
              <a:t>Le contenu devrait comprendre des articles sur ce qui se passe à l’étranger et sur les liens du PAR avec l’objectif international, une section sur ce qu’il y a de nouveau, des pratiques exemplaires d’autres centres, plus d’information sur les FS, des histoires à succès des réfugiés, etc. </a:t>
            </a:r>
          </a:p>
          <a:p>
            <a:pPr>
              <a:defRPr/>
            </a:pPr>
            <a:r>
              <a:rPr lang="fr-CA" sz="800" b="0" i="0" dirty="0">
                <a:cs typeface="+mn-cs"/>
              </a:rPr>
              <a:t> </a:t>
            </a:r>
          </a:p>
          <a:p>
            <a:pPr>
              <a:defRPr/>
            </a:pPr>
            <a:r>
              <a:rPr lang="fr-CA" sz="800" i="0" dirty="0">
                <a:cs typeface="+mn-cs"/>
              </a:rPr>
              <a:t>Prochaines étapes : </a:t>
            </a:r>
            <a:r>
              <a:rPr lang="fr-CA" sz="800" b="0" i="0" dirty="0">
                <a:cs typeface="+mn-cs"/>
              </a:rPr>
              <a:t>Bon nombre de ces suggestions seront intégrées dans les numéros à venir. Le bulletin ne sera disponible qu’en format électronique. Les destinataires resteront les mêmes (CIC et les employés des FS du PAR) étant donné qu’ils sont le public cible et nous ajouterons à la liste de distribution les cliniques de santé qui servent les RPG ainsi que le Programme de formation relative au parrainage de réfugiés (PFPR).</a:t>
            </a:r>
          </a:p>
          <a:p>
            <a:pPr>
              <a:defRPr/>
            </a:pPr>
            <a:r>
              <a:rPr lang="fr-CA" sz="800" b="0" i="0" dirty="0">
                <a:cs typeface="+mn-cs"/>
              </a:rPr>
              <a:t>  </a:t>
            </a:r>
          </a:p>
          <a:p>
            <a:pPr>
              <a:defRPr/>
            </a:pPr>
            <a:r>
              <a:rPr lang="fr-CA" sz="800" b="0" dirty="0">
                <a:cs typeface="+mn-cs"/>
              </a:rPr>
              <a:t>Au cœur du PAR est publié deux fois par année par l’Unité de l’exécution du programme de réinstallation des réfugiés, au sein de la Direction générale de la gestion du programme d’intégration à l’AC. La création du bulletin découle d’une recommandation formulée durant la Conférence nationale sur le PAR de 2007 et son but consiste à échanger de l’information liée au PAR entre CIC et les employés des FS dans l’ensemble du Canada qui administrent le Programme. </a:t>
            </a:r>
          </a:p>
          <a:p>
            <a:pPr>
              <a:defRPr/>
            </a:pPr>
            <a:endParaRPr lang="fr-CA" sz="800" b="0" dirty="0">
              <a:cs typeface="+mn-cs"/>
            </a:endParaRPr>
          </a:p>
          <a:p>
            <a:pPr algn="ctr">
              <a:defRPr/>
            </a:pPr>
            <a:endParaRPr lang="fr-CA" sz="800" dirty="0">
              <a:cs typeface="+mn-cs"/>
            </a:endParaRPr>
          </a:p>
          <a:p>
            <a:pPr algn="ctr">
              <a:defRPr/>
            </a:pPr>
            <a:endParaRPr lang="fr-CA" sz="800" dirty="0">
              <a:cs typeface="+mn-cs"/>
            </a:endParaRPr>
          </a:p>
        </p:txBody>
      </p:sp>
      <p:sp>
        <p:nvSpPr>
          <p:cNvPr id="6155" name="TextBox 16"/>
          <p:cNvSpPr txBox="1">
            <a:spLocks noChangeArrowheads="1"/>
          </p:cNvSpPr>
          <p:nvPr>
            <p:custDataLst>
              <p:tags r:id="rId9"/>
            </p:custDataLst>
          </p:nvPr>
        </p:nvSpPr>
        <p:spPr bwMode="auto">
          <a:xfrm>
            <a:off x="299695" y="965200"/>
            <a:ext cx="3255493" cy="6986528"/>
          </a:xfrm>
          <a:prstGeom prst="rect">
            <a:avLst/>
          </a:prstGeom>
          <a:noFill/>
          <a:ln w="9525">
            <a:noFill/>
            <a:miter lim="800000"/>
            <a:headEnd/>
            <a:tailEnd/>
          </a:ln>
        </p:spPr>
        <p:txBody>
          <a:bodyPr wrap="square">
            <a:spAutoFit/>
          </a:bodyPr>
          <a:lstStyle/>
          <a:p>
            <a:r>
              <a:rPr lang="fr-CA" sz="800" b="0" i="0" dirty="0"/>
              <a:t>Le Centre de jumelage fait partie de l’Unité de l’exécution du programme de réinstallation des réfugiés, au sein de la Direction générale du programme de gestion du programme d’intégration de CIC, à Ottawa. Le principal rôle du Centre de jumelage consiste à déterminer les destinations finales des RPG et à s’assurer que l’information essentielle (c.-à-d., besoins des réfugiés, itinéraires des arrivées, etc.) est fournie au réseau de prestation des services des bureaux locaux de CIC au Canada, afin de garantir qu’il y ait un mouvement de réinstallation des réfugiés efficace et coordonné à l’échelle nationale.</a:t>
            </a:r>
          </a:p>
          <a:p>
            <a:endParaRPr lang="fr-CA" sz="800" b="0" i="0" dirty="0"/>
          </a:p>
          <a:p>
            <a:r>
              <a:rPr lang="fr-CA" sz="800" i="0" dirty="0">
                <a:latin typeface="Tahoma" pitchFamily="34" charset="0"/>
                <a:cs typeface="Tahoma" pitchFamily="34" charset="0"/>
              </a:rPr>
              <a:t>Ce que le Centre de jumelage NE fait PAS</a:t>
            </a:r>
          </a:p>
          <a:p>
            <a:r>
              <a:rPr lang="fr-CA" sz="800" b="0" i="0" dirty="0"/>
              <a:t> </a:t>
            </a:r>
          </a:p>
          <a:p>
            <a:pPr>
              <a:buFont typeface="Wingdings" pitchFamily="2" charset="2"/>
              <a:buChar char="Ø"/>
            </a:pPr>
            <a:r>
              <a:rPr lang="fr-CA" sz="800" b="0" i="0" dirty="0"/>
              <a:t>  Traiter des demandes (c.-à-d., les approuver ou les refuser), de manière similaire à ce qui se fait dans un centre de traitement des demandes, un bureau local de CIC ou un bureau des visas à l’étranger. Les activités du Centre de jumelage sont directement liées à la coordination nationale du programme de réinstallation des réfugiés. Dans le cadre du programme de réinstallation des réfugiés, les agents des visas sont chargés de prendre des décisions concernant les cas et les bureaux locaux de CIC sont chargés d’approuver les engagements de parrainage pris dans le cadre du Programme de parrainage privé de réfugiés (PPPR) (afin de déterminer l’admissibilité du répondant et la mesure dans laquelle les dispositions prises en matière d’établissement sont adéquates).</a:t>
            </a:r>
          </a:p>
          <a:p>
            <a:endParaRPr lang="fr-CA" sz="800" b="0" i="0" dirty="0"/>
          </a:p>
          <a:p>
            <a:pPr>
              <a:buFont typeface="Wingdings" pitchFamily="2" charset="2"/>
              <a:buChar char="Ø"/>
            </a:pPr>
            <a:r>
              <a:rPr lang="fr-CA" sz="800" b="0" i="0" dirty="0"/>
              <a:t>  Faire les préparatifs de voyage et déterminer les dates de voyage pour les réfugiés – d’habitude, c’est l’OIM qui fait les préparatifs de voyage pour les RCG et les RPSP, et dans certains cas, les réfugiés eux-mêmes ou des groupes de parrainage peuvent jouer ce rôle.  </a:t>
            </a:r>
          </a:p>
          <a:p>
            <a:endParaRPr lang="fr-CA" sz="800" b="0" i="0" dirty="0"/>
          </a:p>
          <a:p>
            <a:pPr>
              <a:buFont typeface="Wingdings" pitchFamily="2" charset="2"/>
              <a:buChar char="Ø"/>
            </a:pPr>
            <a:r>
              <a:rPr lang="fr-CA" sz="800" b="0" i="0" dirty="0"/>
              <a:t>  Contrôler la plupart des aspects des modèles d’arrivée des RCG – le Centre de jumelage suit les arrivées par ville canadienne et collabore avec l’OIM et les missions, au besoin, et tente de gérer le flux des arrivées. Cependant, en raison de la nature du programme mondial de réinstallation du Canada et des nombreuses variables existantes (c.-à-d. conditions du pays, disponibilité des sièges dans les avions, expiration de la validité de l’examen médical, etc.), le Centre de jumelage est </a:t>
            </a:r>
            <a:r>
              <a:rPr lang="fr-CA" sz="800" b="0" i="0" dirty="0" smtClean="0"/>
              <a:t>limité </a:t>
            </a:r>
            <a:r>
              <a:rPr lang="fr-CA" sz="800" b="0" i="0" dirty="0"/>
              <a:t>dans l’influence qu’il peut avoir sur les modèles d’arrivée.  </a:t>
            </a:r>
          </a:p>
          <a:p>
            <a:endParaRPr lang="fr-CA" sz="800" b="0" i="0" dirty="0"/>
          </a:p>
          <a:p>
            <a:pPr>
              <a:buFont typeface="Wingdings" pitchFamily="2" charset="2"/>
              <a:buChar char="Ø"/>
            </a:pPr>
            <a:r>
              <a:rPr lang="fr-CA" sz="800" b="0" i="0" dirty="0"/>
              <a:t>  Avoir en main toute l’information liée aux besoins des clients avant leur arrivée. L’information fournie au réseau de prestation du soutien au Canada provient de l’information obtenue des bureaux des visas et des notes du STIDI, qui sont elles-mêmes fondées en grande partie sur les entrevues avec les clients à l’étranger, qui visent premièrement à déterminer l’admissibilité et non à recueillir de l’information sur les besoins en matière d’établissement. Le Centre de jumelage transmet, dans la mesure du possible, toute information pertinente aux bureaux locaux de CIC, aux fournisseurs de services du PAR et aux groupes de parrainage. </a:t>
            </a:r>
          </a:p>
          <a:p>
            <a:pPr>
              <a:buFont typeface="Wingdings" pitchFamily="2" charset="2"/>
              <a:buChar char="Ø"/>
            </a:pPr>
            <a:endParaRPr lang="fr-CA" sz="800" b="0" i="0" dirty="0"/>
          </a:p>
          <a:p>
            <a:r>
              <a:rPr lang="fr-CA" sz="800" b="0" i="0" dirty="0"/>
              <a:t>Pour contacter le Centre de jumelage, veuillez envoyer un courriel à l’adresse suivante : </a:t>
            </a:r>
            <a:r>
              <a:rPr lang="fr-CA" sz="800" b="0" i="0" dirty="0">
                <a:hlinkClick r:id="rId14"/>
              </a:rPr>
              <a:t>Matching-Centre@cic.gc.ca</a:t>
            </a:r>
            <a:endParaRPr lang="fr-CA" sz="800" b="0" i="0" dirty="0"/>
          </a:p>
        </p:txBody>
      </p:sp>
      <p:sp>
        <p:nvSpPr>
          <p:cNvPr id="6156" name="TextBox 17"/>
          <p:cNvSpPr txBox="1">
            <a:spLocks noChangeArrowheads="1"/>
          </p:cNvSpPr>
          <p:nvPr>
            <p:custDataLst>
              <p:tags r:id="rId10"/>
            </p:custDataLst>
          </p:nvPr>
        </p:nvSpPr>
        <p:spPr bwMode="auto">
          <a:xfrm>
            <a:off x="304800" y="695325"/>
            <a:ext cx="3257550" cy="276225"/>
          </a:xfrm>
          <a:prstGeom prst="rect">
            <a:avLst/>
          </a:prstGeom>
          <a:noFill/>
          <a:ln w="9525">
            <a:noFill/>
            <a:miter lim="800000"/>
            <a:headEnd/>
            <a:tailEnd/>
          </a:ln>
        </p:spPr>
        <p:txBody>
          <a:bodyPr>
            <a:spAutoFit/>
          </a:bodyPr>
          <a:lstStyle/>
          <a:p>
            <a:r>
              <a:rPr lang="fr-CA" sz="1200" i="0">
                <a:latin typeface="Tahoma" pitchFamily="34" charset="0"/>
                <a:cs typeface="Tahoma" pitchFamily="34" charset="0"/>
              </a:rPr>
              <a:t>Information sur le Centre de jumelage</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0"/>
</p:tagLst>
</file>

<file path=ppt/tags/tag11.xml><?xml version="1.0" encoding="utf-8"?>
<p:tagLst xmlns:a="http://schemas.openxmlformats.org/drawingml/2006/main" xmlns:r="http://schemas.openxmlformats.org/officeDocument/2006/relationships" xmlns:p="http://schemas.openxmlformats.org/presentationml/2006/main">
  <p:tag name="NUM" val="11"/>
</p:tagLst>
</file>

<file path=ppt/tags/tag12.xml><?xml version="1.0" encoding="utf-8"?>
<p:tagLst xmlns:a="http://schemas.openxmlformats.org/drawingml/2006/main" xmlns:r="http://schemas.openxmlformats.org/officeDocument/2006/relationships" xmlns:p="http://schemas.openxmlformats.org/presentationml/2006/main">
  <p:tag name="NUM" val="12"/>
</p:tagLst>
</file>

<file path=ppt/tags/tag13.xml><?xml version="1.0" encoding="utf-8"?>
<p:tagLst xmlns:a="http://schemas.openxmlformats.org/drawingml/2006/main" xmlns:r="http://schemas.openxmlformats.org/officeDocument/2006/relationships" xmlns:p="http://schemas.openxmlformats.org/presentationml/2006/main">
  <p:tag name="NUM" val="13"/>
</p:tagLst>
</file>

<file path=ppt/tags/tag14.xml><?xml version="1.0" encoding="utf-8"?>
<p:tagLst xmlns:a="http://schemas.openxmlformats.org/drawingml/2006/main" xmlns:r="http://schemas.openxmlformats.org/officeDocument/2006/relationships" xmlns:p="http://schemas.openxmlformats.org/presentationml/2006/main">
  <p:tag name="NUM" val="14"/>
</p:tagLst>
</file>

<file path=ppt/tags/tag15.xml><?xml version="1.0" encoding="utf-8"?>
<p:tagLst xmlns:a="http://schemas.openxmlformats.org/drawingml/2006/main" xmlns:r="http://schemas.openxmlformats.org/officeDocument/2006/relationships" xmlns:p="http://schemas.openxmlformats.org/presentationml/2006/main">
  <p:tag name="NUM" val="15"/>
</p:tagLst>
</file>

<file path=ppt/tags/tag16.xml><?xml version="1.0" encoding="utf-8"?>
<p:tagLst xmlns:a="http://schemas.openxmlformats.org/drawingml/2006/main" xmlns:r="http://schemas.openxmlformats.org/officeDocument/2006/relationships" xmlns:p="http://schemas.openxmlformats.org/presentationml/2006/main">
  <p:tag name="NUM" val="16"/>
</p:tagLst>
</file>

<file path=ppt/tags/tag17.xml><?xml version="1.0" encoding="utf-8"?>
<p:tagLst xmlns:a="http://schemas.openxmlformats.org/drawingml/2006/main" xmlns:r="http://schemas.openxmlformats.org/officeDocument/2006/relationships" xmlns:p="http://schemas.openxmlformats.org/presentationml/2006/main">
  <p:tag name="NUM" val="17"/>
</p:tagLst>
</file>

<file path=ppt/tags/tag18.xml><?xml version="1.0" encoding="utf-8"?>
<p:tagLst xmlns:a="http://schemas.openxmlformats.org/drawingml/2006/main" xmlns:r="http://schemas.openxmlformats.org/officeDocument/2006/relationships" xmlns:p="http://schemas.openxmlformats.org/presentationml/2006/main">
  <p:tag name="NUM" val="18"/>
</p:tagLst>
</file>

<file path=ppt/tags/tag19.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2"/>
</p:tagLst>
</file>

<file path=ppt/tags/tag21.xml><?xml version="1.0" encoding="utf-8"?>
<p:tagLst xmlns:a="http://schemas.openxmlformats.org/drawingml/2006/main" xmlns:r="http://schemas.openxmlformats.org/officeDocument/2006/relationships" xmlns:p="http://schemas.openxmlformats.org/presentationml/2006/main">
  <p:tag name="NUM" val="3"/>
</p:tagLst>
</file>

<file path=ppt/tags/tag22.xml><?xml version="1.0" encoding="utf-8"?>
<p:tagLst xmlns:a="http://schemas.openxmlformats.org/drawingml/2006/main" xmlns:r="http://schemas.openxmlformats.org/officeDocument/2006/relationships" xmlns:p="http://schemas.openxmlformats.org/presentationml/2006/main">
  <p:tag name="NUM" val="5"/>
</p:tagLst>
</file>

<file path=ppt/tags/tag23.xml><?xml version="1.0" encoding="utf-8"?>
<p:tagLst xmlns:a="http://schemas.openxmlformats.org/drawingml/2006/main" xmlns:r="http://schemas.openxmlformats.org/officeDocument/2006/relationships" xmlns:p="http://schemas.openxmlformats.org/presentationml/2006/main">
  <p:tag name="NUM" val="6"/>
</p:tagLst>
</file>

<file path=ppt/tags/tag24.xml><?xml version="1.0" encoding="utf-8"?>
<p:tagLst xmlns:a="http://schemas.openxmlformats.org/drawingml/2006/main" xmlns:r="http://schemas.openxmlformats.org/officeDocument/2006/relationships" xmlns:p="http://schemas.openxmlformats.org/presentationml/2006/main">
  <p:tag name="NUM" val="7"/>
</p:tagLst>
</file>

<file path=ppt/tags/tag25.xml><?xml version="1.0" encoding="utf-8"?>
<p:tagLst xmlns:a="http://schemas.openxmlformats.org/drawingml/2006/main" xmlns:r="http://schemas.openxmlformats.org/officeDocument/2006/relationships" xmlns:p="http://schemas.openxmlformats.org/presentationml/2006/main">
  <p:tag name="NUM" val="8"/>
</p:tagLst>
</file>

<file path=ppt/tags/tag26.xml><?xml version="1.0" encoding="utf-8"?>
<p:tagLst xmlns:a="http://schemas.openxmlformats.org/drawingml/2006/main" xmlns:r="http://schemas.openxmlformats.org/officeDocument/2006/relationships" xmlns:p="http://schemas.openxmlformats.org/presentationml/2006/main">
  <p:tag name="NUM" val="9"/>
</p:tagLst>
</file>

<file path=ppt/tags/tag27.xml><?xml version="1.0" encoding="utf-8"?>
<p:tagLst xmlns:a="http://schemas.openxmlformats.org/drawingml/2006/main" xmlns:r="http://schemas.openxmlformats.org/officeDocument/2006/relationships" xmlns:p="http://schemas.openxmlformats.org/presentationml/2006/main">
  <p:tag name="NUM" val="10"/>
</p:tagLst>
</file>

<file path=ppt/tags/tag28.xml><?xml version="1.0" encoding="utf-8"?>
<p:tagLst xmlns:a="http://schemas.openxmlformats.org/drawingml/2006/main" xmlns:r="http://schemas.openxmlformats.org/officeDocument/2006/relationships" xmlns:p="http://schemas.openxmlformats.org/presentationml/2006/main">
  <p:tag name="NUM" val="11"/>
</p:tagLst>
</file>

<file path=ppt/tags/tag29.xml><?xml version="1.0" encoding="utf-8"?>
<p:tagLst xmlns:a="http://schemas.openxmlformats.org/drawingml/2006/main" xmlns:r="http://schemas.openxmlformats.org/officeDocument/2006/relationships" xmlns:p="http://schemas.openxmlformats.org/presentationml/2006/main">
  <p:tag name="NUM" val="12"/>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13"/>
</p:tagLst>
</file>

<file path=ppt/tags/tag31.xml><?xml version="1.0" encoding="utf-8"?>
<p:tagLst xmlns:a="http://schemas.openxmlformats.org/drawingml/2006/main" xmlns:r="http://schemas.openxmlformats.org/officeDocument/2006/relationships" xmlns:p="http://schemas.openxmlformats.org/presentationml/2006/main">
  <p:tag name="NUM" val="1"/>
</p:tagLst>
</file>

<file path=ppt/tags/tag32.xml><?xml version="1.0" encoding="utf-8"?>
<p:tagLst xmlns:a="http://schemas.openxmlformats.org/drawingml/2006/main" xmlns:r="http://schemas.openxmlformats.org/officeDocument/2006/relationships" xmlns:p="http://schemas.openxmlformats.org/presentationml/2006/main">
  <p:tag name="NUM" val="2"/>
</p:tagLst>
</file>

<file path=ppt/tags/tag33.xml><?xml version="1.0" encoding="utf-8"?>
<p:tagLst xmlns:a="http://schemas.openxmlformats.org/drawingml/2006/main" xmlns:r="http://schemas.openxmlformats.org/officeDocument/2006/relationships" xmlns:p="http://schemas.openxmlformats.org/presentationml/2006/main">
  <p:tag name="NUM" val="3"/>
</p:tagLst>
</file>

<file path=ppt/tags/tag34.xml><?xml version="1.0" encoding="utf-8"?>
<p:tagLst xmlns:a="http://schemas.openxmlformats.org/drawingml/2006/main" xmlns:r="http://schemas.openxmlformats.org/officeDocument/2006/relationships" xmlns:p="http://schemas.openxmlformats.org/presentationml/2006/main">
  <p:tag name="NUM" val="4"/>
</p:tagLst>
</file>

<file path=ppt/tags/tag35.xml><?xml version="1.0" encoding="utf-8"?>
<p:tagLst xmlns:a="http://schemas.openxmlformats.org/drawingml/2006/main" xmlns:r="http://schemas.openxmlformats.org/officeDocument/2006/relationships" xmlns:p="http://schemas.openxmlformats.org/presentationml/2006/main">
  <p:tag name="NUM" val="6"/>
</p:tagLst>
</file>

<file path=ppt/tags/tag36.xml><?xml version="1.0" encoding="utf-8"?>
<p:tagLst xmlns:a="http://schemas.openxmlformats.org/drawingml/2006/main" xmlns:r="http://schemas.openxmlformats.org/officeDocument/2006/relationships" xmlns:p="http://schemas.openxmlformats.org/presentationml/2006/main">
  <p:tag name="NUM" val="7"/>
</p:tagLst>
</file>

<file path=ppt/tags/tag37.xml><?xml version="1.0" encoding="utf-8"?>
<p:tagLst xmlns:a="http://schemas.openxmlformats.org/drawingml/2006/main" xmlns:r="http://schemas.openxmlformats.org/officeDocument/2006/relationships" xmlns:p="http://schemas.openxmlformats.org/presentationml/2006/main">
  <p:tag name="NUM" val="8"/>
</p:tagLst>
</file>

<file path=ppt/tags/tag38.xml><?xml version="1.0" encoding="utf-8"?>
<p:tagLst xmlns:a="http://schemas.openxmlformats.org/drawingml/2006/main" xmlns:r="http://schemas.openxmlformats.org/officeDocument/2006/relationships" xmlns:p="http://schemas.openxmlformats.org/presentationml/2006/main">
  <p:tag name="NUM" val="9"/>
</p:tagLst>
</file>

<file path=ppt/tags/tag39.xml><?xml version="1.0" encoding="utf-8"?>
<p:tagLst xmlns:a="http://schemas.openxmlformats.org/drawingml/2006/main" xmlns:r="http://schemas.openxmlformats.org/officeDocument/2006/relationships" xmlns:p="http://schemas.openxmlformats.org/presentationml/2006/main">
  <p:tag name="NUM" val="10"/>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11"/>
</p:tagLst>
</file>

<file path=ppt/tags/tag41.xml><?xml version="1.0" encoding="utf-8"?>
<p:tagLst xmlns:a="http://schemas.openxmlformats.org/drawingml/2006/main" xmlns:r="http://schemas.openxmlformats.org/officeDocument/2006/relationships" xmlns:p="http://schemas.openxmlformats.org/presentationml/2006/main">
  <p:tag name="NUM" val="12"/>
</p:tagLst>
</file>

<file path=ppt/tags/tag42.xml><?xml version="1.0" encoding="utf-8"?>
<p:tagLst xmlns:a="http://schemas.openxmlformats.org/drawingml/2006/main" xmlns:r="http://schemas.openxmlformats.org/officeDocument/2006/relationships" xmlns:p="http://schemas.openxmlformats.org/presentationml/2006/main">
  <p:tag name="NUM" val="13"/>
</p:tagLst>
</file>

<file path=ppt/tags/tag43.xml><?xml version="1.0" encoding="utf-8"?>
<p:tagLst xmlns:a="http://schemas.openxmlformats.org/drawingml/2006/main" xmlns:r="http://schemas.openxmlformats.org/officeDocument/2006/relationships" xmlns:p="http://schemas.openxmlformats.org/presentationml/2006/main">
  <p:tag name="NUM" val="14"/>
</p:tagLst>
</file>

<file path=ppt/tags/tag44.xml><?xml version="1.0" encoding="utf-8"?>
<p:tagLst xmlns:a="http://schemas.openxmlformats.org/drawingml/2006/main" xmlns:r="http://schemas.openxmlformats.org/officeDocument/2006/relationships" xmlns:p="http://schemas.openxmlformats.org/presentationml/2006/main">
  <p:tag name="NUM" val="15"/>
</p:tagLst>
</file>

<file path=ppt/tags/tag45.xml><?xml version="1.0" encoding="utf-8"?>
<p:tagLst xmlns:a="http://schemas.openxmlformats.org/drawingml/2006/main" xmlns:r="http://schemas.openxmlformats.org/officeDocument/2006/relationships" xmlns:p="http://schemas.openxmlformats.org/presentationml/2006/main">
  <p:tag name="NUM" val="16"/>
</p:tagLst>
</file>

<file path=ppt/tags/tag46.xml><?xml version="1.0" encoding="utf-8"?>
<p:tagLst xmlns:a="http://schemas.openxmlformats.org/drawingml/2006/main" xmlns:r="http://schemas.openxmlformats.org/officeDocument/2006/relationships" xmlns:p="http://schemas.openxmlformats.org/presentationml/2006/main">
  <p:tag name="NUM" val="17"/>
</p:tagLst>
</file>

<file path=ppt/tags/tag47.xml><?xml version="1.0" encoding="utf-8"?>
<p:tagLst xmlns:a="http://schemas.openxmlformats.org/drawingml/2006/main" xmlns:r="http://schemas.openxmlformats.org/officeDocument/2006/relationships" xmlns:p="http://schemas.openxmlformats.org/presentationml/2006/main">
  <p:tag name="NUM" val="1"/>
</p:tagLst>
</file>

<file path=ppt/tags/tag48.xml><?xml version="1.0" encoding="utf-8"?>
<p:tagLst xmlns:a="http://schemas.openxmlformats.org/drawingml/2006/main" xmlns:r="http://schemas.openxmlformats.org/officeDocument/2006/relationships" xmlns:p="http://schemas.openxmlformats.org/presentationml/2006/main">
  <p:tag name="NUM" val="2"/>
</p:tagLst>
</file>

<file path=ppt/tags/tag49.xml><?xml version="1.0" encoding="utf-8"?>
<p:tagLst xmlns:a="http://schemas.openxmlformats.org/drawingml/2006/main" xmlns:r="http://schemas.openxmlformats.org/officeDocument/2006/relationships" xmlns:p="http://schemas.openxmlformats.org/presentationml/2006/main">
  <p:tag name="NUM" val="3"/>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50.xml><?xml version="1.0" encoding="utf-8"?>
<p:tagLst xmlns:a="http://schemas.openxmlformats.org/drawingml/2006/main" xmlns:r="http://schemas.openxmlformats.org/officeDocument/2006/relationships" xmlns:p="http://schemas.openxmlformats.org/presentationml/2006/main">
  <p:tag name="NUM" val="5"/>
</p:tagLst>
</file>

<file path=ppt/tags/tag51.xml><?xml version="1.0" encoding="utf-8"?>
<p:tagLst xmlns:a="http://schemas.openxmlformats.org/drawingml/2006/main" xmlns:r="http://schemas.openxmlformats.org/officeDocument/2006/relationships" xmlns:p="http://schemas.openxmlformats.org/presentationml/2006/main">
  <p:tag name="NUM" val="6"/>
</p:tagLst>
</file>

<file path=ppt/tags/tag52.xml><?xml version="1.0" encoding="utf-8"?>
<p:tagLst xmlns:a="http://schemas.openxmlformats.org/drawingml/2006/main" xmlns:r="http://schemas.openxmlformats.org/officeDocument/2006/relationships" xmlns:p="http://schemas.openxmlformats.org/presentationml/2006/main">
  <p:tag name="NUM" val="7"/>
</p:tagLst>
</file>

<file path=ppt/tags/tag53.xml><?xml version="1.0" encoding="utf-8"?>
<p:tagLst xmlns:a="http://schemas.openxmlformats.org/drawingml/2006/main" xmlns:r="http://schemas.openxmlformats.org/officeDocument/2006/relationships" xmlns:p="http://schemas.openxmlformats.org/presentationml/2006/main">
  <p:tag name="NUM" val="2"/>
</p:tagLst>
</file>

<file path=ppt/tags/tag54.xml><?xml version="1.0" encoding="utf-8"?>
<p:tagLst xmlns:a="http://schemas.openxmlformats.org/drawingml/2006/main" xmlns:r="http://schemas.openxmlformats.org/officeDocument/2006/relationships" xmlns:p="http://schemas.openxmlformats.org/presentationml/2006/main">
  <p:tag name="NUM" val="3"/>
</p:tagLst>
</file>

<file path=ppt/tags/tag55.xml><?xml version="1.0" encoding="utf-8"?>
<p:tagLst xmlns:a="http://schemas.openxmlformats.org/drawingml/2006/main" xmlns:r="http://schemas.openxmlformats.org/officeDocument/2006/relationships" xmlns:p="http://schemas.openxmlformats.org/presentationml/2006/main">
  <p:tag name="NUM" val="4"/>
</p:tagLst>
</file>

<file path=ppt/tags/tag56.xml><?xml version="1.0" encoding="utf-8"?>
<p:tagLst xmlns:a="http://schemas.openxmlformats.org/drawingml/2006/main" xmlns:r="http://schemas.openxmlformats.org/officeDocument/2006/relationships" xmlns:p="http://schemas.openxmlformats.org/presentationml/2006/main">
  <p:tag name="NUM" val="5"/>
</p:tagLst>
</file>

<file path=ppt/tags/tag57.xml><?xml version="1.0" encoding="utf-8"?>
<p:tagLst xmlns:a="http://schemas.openxmlformats.org/drawingml/2006/main" xmlns:r="http://schemas.openxmlformats.org/officeDocument/2006/relationships" xmlns:p="http://schemas.openxmlformats.org/presentationml/2006/main">
  <p:tag name="NUM" val="6"/>
</p:tagLst>
</file>

<file path=ppt/tags/tag58.xml><?xml version="1.0" encoding="utf-8"?>
<p:tagLst xmlns:a="http://schemas.openxmlformats.org/drawingml/2006/main" xmlns:r="http://schemas.openxmlformats.org/officeDocument/2006/relationships" xmlns:p="http://schemas.openxmlformats.org/presentationml/2006/main">
  <p:tag name="NUM" val="7"/>
</p:tagLst>
</file>

<file path=ppt/tags/tag59.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6"/>
</p:tagLst>
</file>

<file path=ppt/tags/tag60.xml><?xml version="1.0" encoding="utf-8"?>
<p:tagLst xmlns:a="http://schemas.openxmlformats.org/drawingml/2006/main" xmlns:r="http://schemas.openxmlformats.org/officeDocument/2006/relationships" xmlns:p="http://schemas.openxmlformats.org/presentationml/2006/main">
  <p:tag name="NUM" val="2"/>
</p:tagLst>
</file>

<file path=ppt/tags/tag61.xml><?xml version="1.0" encoding="utf-8"?>
<p:tagLst xmlns:a="http://schemas.openxmlformats.org/drawingml/2006/main" xmlns:r="http://schemas.openxmlformats.org/officeDocument/2006/relationships" xmlns:p="http://schemas.openxmlformats.org/presentationml/2006/main">
  <p:tag name="NUM" val="3"/>
</p:tagLst>
</file>

<file path=ppt/tags/tag62.xml><?xml version="1.0" encoding="utf-8"?>
<p:tagLst xmlns:a="http://schemas.openxmlformats.org/drawingml/2006/main" xmlns:r="http://schemas.openxmlformats.org/officeDocument/2006/relationships" xmlns:p="http://schemas.openxmlformats.org/presentationml/2006/main">
  <p:tag name="NUM" val="5"/>
</p:tagLst>
</file>

<file path=ppt/tags/tag63.xml><?xml version="1.0" encoding="utf-8"?>
<p:tagLst xmlns:a="http://schemas.openxmlformats.org/drawingml/2006/main" xmlns:r="http://schemas.openxmlformats.org/officeDocument/2006/relationships" xmlns:p="http://schemas.openxmlformats.org/presentationml/2006/main">
  <p:tag name="NUM" val="6"/>
</p:tagLst>
</file>

<file path=ppt/tags/tag64.xml><?xml version="1.0" encoding="utf-8"?>
<p:tagLst xmlns:a="http://schemas.openxmlformats.org/drawingml/2006/main" xmlns:r="http://schemas.openxmlformats.org/officeDocument/2006/relationships" xmlns:p="http://schemas.openxmlformats.org/presentationml/2006/main">
  <p:tag name="NUM" val="8"/>
</p:tagLst>
</file>

<file path=ppt/tags/tag65.xml><?xml version="1.0" encoding="utf-8"?>
<p:tagLst xmlns:a="http://schemas.openxmlformats.org/drawingml/2006/main" xmlns:r="http://schemas.openxmlformats.org/officeDocument/2006/relationships" xmlns:p="http://schemas.openxmlformats.org/presentationml/2006/main">
  <p:tag name="NUM" val="9"/>
</p:tagLst>
</file>

<file path=ppt/tags/tag66.xml><?xml version="1.0" encoding="utf-8"?>
<p:tagLst xmlns:a="http://schemas.openxmlformats.org/drawingml/2006/main" xmlns:r="http://schemas.openxmlformats.org/officeDocument/2006/relationships" xmlns:p="http://schemas.openxmlformats.org/presentationml/2006/main">
  <p:tag name="NUM" val="10"/>
</p:tagLst>
</file>

<file path=ppt/tags/tag67.xml><?xml version="1.0" encoding="utf-8"?>
<p:tagLst xmlns:a="http://schemas.openxmlformats.org/drawingml/2006/main" xmlns:r="http://schemas.openxmlformats.org/officeDocument/2006/relationships" xmlns:p="http://schemas.openxmlformats.org/presentationml/2006/main">
  <p:tag name="NUM" val="11"/>
</p:tagLst>
</file>

<file path=ppt/tags/tag7.xml><?xml version="1.0" encoding="utf-8"?>
<p:tagLst xmlns:a="http://schemas.openxmlformats.org/drawingml/2006/main" xmlns:r="http://schemas.openxmlformats.org/officeDocument/2006/relationships" xmlns:p="http://schemas.openxmlformats.org/presentationml/2006/main">
  <p:tag name="NUM" val="7"/>
</p:tagLst>
</file>

<file path=ppt/tags/tag8.xml><?xml version="1.0" encoding="utf-8"?>
<p:tagLst xmlns:a="http://schemas.openxmlformats.org/drawingml/2006/main" xmlns:r="http://schemas.openxmlformats.org/officeDocument/2006/relationships" xmlns:p="http://schemas.openxmlformats.org/presentationml/2006/main">
  <p:tag name="NUM" val="8"/>
</p:tagLst>
</file>

<file path=ppt/tags/tag9.xml><?xml version="1.0" encoding="utf-8"?>
<p:tagLst xmlns:a="http://schemas.openxmlformats.org/drawingml/2006/main" xmlns:r="http://schemas.openxmlformats.org/officeDocument/2006/relationships" xmlns:p="http://schemas.openxmlformats.org/presentationml/2006/main">
  <p:tag name="NUM" val="9"/>
</p:tagLst>
</file>

<file path=ppt/theme/theme1.xml><?xml version="1.0" encoding="utf-8"?>
<a:theme xmlns:a="http://schemas.openxmlformats.org/drawingml/2006/main" name="Back_up">
  <a:themeElements>
    <a:clrScheme name="Back_u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ack_up">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CA" sz="1000" b="1" i="1"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CA" sz="1000" b="1" i="1" u="none" strike="noStrike" cap="none" normalizeH="0" baseline="0" smtClean="0">
            <a:ln>
              <a:noFill/>
            </a:ln>
            <a:solidFill>
              <a:schemeClr val="tx1"/>
            </a:solidFill>
            <a:effectLst/>
            <a:latin typeface="Arial" charset="0"/>
          </a:defRPr>
        </a:defPPr>
      </a:lstStyle>
    </a:lnDef>
  </a:objectDefaults>
  <a:extraClrSchemeLst>
    <a:extraClrScheme>
      <a:clrScheme name="Back_u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ack_u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ack_u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ack_u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ack_u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ack_u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ack_u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ack_u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ack_u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ack_u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ack_u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ack_u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facing_page">
  <a:themeElements>
    <a:clrScheme name="facing_pag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facing_pag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CA" sz="1000" b="1" i="1"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CA" sz="1000" b="1" i="1" u="none" strike="noStrike" cap="none" normalizeH="0" baseline="0" smtClean="0">
            <a:ln>
              <a:noFill/>
            </a:ln>
            <a:solidFill>
              <a:schemeClr val="tx1"/>
            </a:solidFill>
            <a:effectLst/>
            <a:latin typeface="Arial" charset="0"/>
          </a:defRPr>
        </a:defPPr>
      </a:lstStyle>
    </a:lnDef>
  </a:objectDefaults>
  <a:extraClrSchemeLst>
    <a:extraClrScheme>
      <a:clrScheme name="facing_pag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facing_pag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facing_pag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facing_pag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facing_pag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facing_pag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facing_pag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facing_pag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facing_pag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facing_pag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facing_pag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facing_pag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13247</TotalTime>
  <Words>3334</Words>
  <Application>Microsoft Office PowerPoint</Application>
  <PresentationFormat>Letter Paper (8.5x11 in)</PresentationFormat>
  <Paragraphs>177</Paragraphs>
  <Slides>6</Slides>
  <Notes>3</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6</vt:i4>
      </vt:variant>
    </vt:vector>
  </HeadingPairs>
  <TitlesOfParts>
    <vt:vector size="9" baseType="lpstr">
      <vt:lpstr>Back_up</vt:lpstr>
      <vt:lpstr>facing_page</vt:lpstr>
      <vt:lpstr>Photo Editor Photo</vt:lpstr>
      <vt:lpstr>Slide 1</vt:lpstr>
      <vt:lpstr>Slide 2</vt:lpstr>
      <vt:lpstr>Slide 3</vt:lpstr>
      <vt:lpstr>Slide 4</vt:lpstr>
      <vt:lpstr>Slide 5</vt:lpstr>
      <vt:lpstr>Slide 6</vt:lpstr>
    </vt:vector>
  </TitlesOfParts>
  <Company>CIC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Jessica.Bos</cp:lastModifiedBy>
  <cp:revision>1123</cp:revision>
  <dcterms:created xsi:type="dcterms:W3CDTF">2007-10-05T19:13:16Z</dcterms:created>
  <dcterms:modified xsi:type="dcterms:W3CDTF">2011-04-12T19:21:05Z</dcterms:modified>
</cp:coreProperties>
</file>